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y="6858000" cx="12192000"/>
  <p:notesSz cx="6858000" cy="9144000"/>
  <p:embeddedFontLst>
    <p:embeddedFont>
      <p:font typeface="Garamond"/>
      <p:regular r:id="rId34"/>
      <p:bold r:id="rId35"/>
      <p:italic r:id="rId36"/>
      <p:boldItalic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8" roundtripDataSignature="AMtx7mihPbJ/kD9AnvPIFrr5Yr9SXmLru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3DFEE36-A7E0-44E8-B680-8EFF84084E22}">
  <a:tblStyle styleId="{33DFEE36-A7E0-44E8-B680-8EFF84084E2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Garamond-bold.fntdata"/><Relationship Id="rId12" Type="http://schemas.openxmlformats.org/officeDocument/2006/relationships/slide" Target="slides/slide7.xml"/><Relationship Id="rId34" Type="http://schemas.openxmlformats.org/officeDocument/2006/relationships/font" Target="fonts/Garamond-regular.fntdata"/><Relationship Id="rId15" Type="http://schemas.openxmlformats.org/officeDocument/2006/relationships/slide" Target="slides/slide10.xml"/><Relationship Id="rId37" Type="http://schemas.openxmlformats.org/officeDocument/2006/relationships/font" Target="fonts/Garamond-boldItalic.fntdata"/><Relationship Id="rId14" Type="http://schemas.openxmlformats.org/officeDocument/2006/relationships/slide" Target="slides/slide9.xml"/><Relationship Id="rId36" Type="http://schemas.openxmlformats.org/officeDocument/2006/relationships/font" Target="fonts/Garamond-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38" Type="http://customschemas.google.com/relationships/presentationmetadata" Target="meta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314a106eca5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7" name="Google Shape;397;g314a106eca5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" name="Google Shape;398;g314a106eca5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314a106eca5_0_5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314a106eca5_0_5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0" name="Google Shape;430;g314a106eca5_0_5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314a106eca5_0_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314a106eca5_0_3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8" name="Google Shape;438;g314a106eca5_0_3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314a106eca5_0_4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g314a106eca5_0_4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4" name="Google Shape;444;g314a106eca5_0_4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314a106eca5_0_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" name="Google Shape;449;g314a106eca5_0_3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0" name="Google Shape;450;g314a106eca5_0_3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314a106eca5_0_9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7" name="Google Shape;457;g314a106eca5_0_9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314a106eca5_0_13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7" name="Google Shape;467;g314a106eca5_0_1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314a106eca5_0_1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314a106eca5_0_13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8" name="Google Shape;478;g314a106eca5_0_13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314a106eca5_0_1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5" name="Google Shape;485;g314a106eca5_0_14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6" name="Google Shape;486;g314a106eca5_0_14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314a106eca5_0_15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3" name="Google Shape;493;g314a106eca5_0_15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4" name="Google Shape;494;g314a106eca5_0_15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314a106eca5_0_2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1" name="Google Shape;501;g314a106eca5_0_2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2" name="Google Shape;502;g314a106eca5_0_22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314a106eca5_0_16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314a106eca5_0_16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2" name="Google Shape;512;g314a106eca5_0_16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314a106eca5_0_16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" name="Google Shape;518;g314a106eca5_0_16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9" name="Google Shape;519;g314a106eca5_0_16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314a106eca5_0_17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5" name="Google Shape;525;g314a106eca5_0_17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6" name="Google Shape;526;g314a106eca5_0_17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g314a106eca5_0_18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3" name="Google Shape;533;g314a106eca5_0_18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4" name="Google Shape;534;g314a106eca5_0_18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2" name="Google Shape;292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oogle Shape;21;p15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descr="HD-PanelTitleR1.png" id="22" name="Google Shape;22;p15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" name="Google Shape;23;p1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cap="flat" cmpd="sng" w="1587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descr="HDRibbonTitle-UniformTrim.png" id="24" name="Google Shape;24;p1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DRibbonTitle-UniformTrim.png" id="25" name="Google Shape;25;p1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" name="Google Shape;26;p15"/>
          <p:cNvSpPr txBox="1"/>
          <p:nvPr>
            <p:ph type="ctrTitle"/>
          </p:nvPr>
        </p:nvSpPr>
        <p:spPr>
          <a:xfrm>
            <a:off x="2692398" y="1871131"/>
            <a:ext cx="6815669" cy="151553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Garamond"/>
              <a:buNone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5"/>
          <p:cNvSpPr txBox="1"/>
          <p:nvPr>
            <p:ph idx="1" type="subTitle"/>
          </p:nvPr>
        </p:nvSpPr>
        <p:spPr>
          <a:xfrm>
            <a:off x="2692398" y="3657597"/>
            <a:ext cx="6815669" cy="13208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420"/>
              </a:spcBef>
              <a:spcAft>
                <a:spcPts val="0"/>
              </a:spcAft>
              <a:buSzPts val="2415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23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207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184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SzPts val="161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8" name="Google Shape;28;p15"/>
          <p:cNvSpPr txBox="1"/>
          <p:nvPr>
            <p:ph idx="10" type="dt"/>
          </p:nvPr>
        </p:nvSpPr>
        <p:spPr>
          <a:xfrm>
            <a:off x="7983232" y="5037663"/>
            <a:ext cx="89746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5"/>
          <p:cNvSpPr txBox="1"/>
          <p:nvPr>
            <p:ph idx="11" type="ftr"/>
          </p:nvPr>
        </p:nvSpPr>
        <p:spPr>
          <a:xfrm>
            <a:off x="2692397" y="5037663"/>
            <a:ext cx="5214635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5"/>
          <p:cNvSpPr txBox="1"/>
          <p:nvPr>
            <p:ph idx="12" type="sldNum"/>
          </p:nvPr>
        </p:nvSpPr>
        <p:spPr>
          <a:xfrm>
            <a:off x="8956900" y="5037663"/>
            <a:ext cx="55116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1" name="Google Shape;31;p15"/>
          <p:cNvCxnSpPr/>
          <p:nvPr/>
        </p:nvCxnSpPr>
        <p:spPr>
          <a:xfrm>
            <a:off x="2692399" y="3522131"/>
            <a:ext cx="681566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noramic Picture with Caption">
  <p:cSld name="Panoramic Picture with Caption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4"/>
          <p:cNvSpPr txBox="1"/>
          <p:nvPr>
            <p:ph type="title"/>
          </p:nvPr>
        </p:nvSpPr>
        <p:spPr>
          <a:xfrm>
            <a:off x="1295401" y="4815415"/>
            <a:ext cx="9609666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4"/>
          <p:cNvSpPr/>
          <p:nvPr>
            <p:ph idx="2" type="pic"/>
          </p:nvPr>
        </p:nvSpPr>
        <p:spPr>
          <a:xfrm>
            <a:off x="1041427" y="1041399"/>
            <a:ext cx="10105972" cy="3335869"/>
          </a:xfrm>
          <a:prstGeom prst="roundRect">
            <a:avLst>
              <a:gd fmla="val 0" name="adj"/>
            </a:avLst>
          </a:prstGeom>
          <a:noFill/>
          <a:ln cap="flat" cmpd="thickThin" w="5715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92" name="Google Shape;92;p24"/>
          <p:cNvSpPr txBox="1"/>
          <p:nvPr>
            <p:ph idx="1" type="body"/>
          </p:nvPr>
        </p:nvSpPr>
        <p:spPr>
          <a:xfrm>
            <a:off x="1295401" y="5382153"/>
            <a:ext cx="9609666" cy="493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280"/>
              </a:spcBef>
              <a:spcAft>
                <a:spcPts val="0"/>
              </a:spcAft>
              <a:buSzPts val="1610"/>
              <a:buNone/>
              <a:defRPr sz="14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/>
        </p:txBody>
      </p:sp>
      <p:sp>
        <p:nvSpPr>
          <p:cNvPr id="93" name="Google Shape;93;p24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4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4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aption">
  <p:cSld name="Title and Caption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5"/>
          <p:cNvSpPr txBox="1"/>
          <p:nvPr>
            <p:ph type="title"/>
          </p:nvPr>
        </p:nvSpPr>
        <p:spPr>
          <a:xfrm>
            <a:off x="1303868" y="982132"/>
            <a:ext cx="9592732" cy="29548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aramond"/>
              <a:buNone/>
              <a:defRPr b="0" sz="32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5"/>
          <p:cNvSpPr txBox="1"/>
          <p:nvPr>
            <p:ph idx="1" type="body"/>
          </p:nvPr>
        </p:nvSpPr>
        <p:spPr>
          <a:xfrm>
            <a:off x="1303868" y="4343399"/>
            <a:ext cx="9592732" cy="15324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9" name="Google Shape;99;p25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5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5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02" name="Google Shape;102;p25"/>
          <p:cNvCxnSpPr/>
          <p:nvPr/>
        </p:nvCxnSpPr>
        <p:spPr>
          <a:xfrm>
            <a:off x="1396169" y="4140199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>
  <p:cSld name="Quote with Caption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6"/>
          <p:cNvSpPr txBox="1"/>
          <p:nvPr>
            <p:ph type="title"/>
          </p:nvPr>
        </p:nvSpPr>
        <p:spPr>
          <a:xfrm>
            <a:off x="1446213" y="982132"/>
            <a:ext cx="9296398" cy="23706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  <a:defRPr b="0" sz="3200" cap="none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26"/>
          <p:cNvSpPr txBox="1"/>
          <p:nvPr>
            <p:ph idx="1" type="body"/>
          </p:nvPr>
        </p:nvSpPr>
        <p:spPr>
          <a:xfrm>
            <a:off x="1674812" y="3352800"/>
            <a:ext cx="8839202" cy="58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r">
              <a:spcBef>
                <a:spcPts val="400"/>
              </a:spcBef>
              <a:spcAft>
                <a:spcPts val="0"/>
              </a:spcAft>
              <a:buSzPts val="2300"/>
              <a:buFont typeface="Garamond"/>
              <a:buNone/>
              <a:defRPr sz="20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300"/>
              <a:buFont typeface="Garamond"/>
              <a:buNone/>
              <a:defRPr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2070"/>
              <a:buFont typeface="Garamond"/>
              <a:buNone/>
              <a:defRPr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840"/>
              <a:buFont typeface="Garamond"/>
              <a:buNone/>
              <a:defRPr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Font typeface="Garamond"/>
              <a:buNone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106" name="Google Shape;106;p26"/>
          <p:cNvSpPr txBox="1"/>
          <p:nvPr>
            <p:ph idx="2" type="body"/>
          </p:nvPr>
        </p:nvSpPr>
        <p:spPr>
          <a:xfrm>
            <a:off x="1295401" y="4343399"/>
            <a:ext cx="9609666" cy="15324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7" name="Google Shape;107;p26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26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26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0" name="Google Shape;110;p26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“</a:t>
            </a:r>
            <a:endParaRPr/>
          </a:p>
        </p:txBody>
      </p:sp>
      <p:sp>
        <p:nvSpPr>
          <p:cNvPr id="111" name="Google Shape;111;p26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”</a:t>
            </a:r>
            <a:endParaRPr/>
          </a:p>
        </p:txBody>
      </p:sp>
      <p:cxnSp>
        <p:nvCxnSpPr>
          <p:cNvPr id="112" name="Google Shape;112;p26"/>
          <p:cNvCxnSpPr/>
          <p:nvPr/>
        </p:nvCxnSpPr>
        <p:spPr>
          <a:xfrm>
            <a:off x="1396169" y="4140199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>
  <p:cSld name="Name Card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/>
          <p:nvPr>
            <p:ph type="title"/>
          </p:nvPr>
        </p:nvSpPr>
        <p:spPr>
          <a:xfrm>
            <a:off x="1295402" y="3308581"/>
            <a:ext cx="9609668" cy="146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aramond"/>
              <a:buNone/>
              <a:defRPr b="0" sz="32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27"/>
          <p:cNvSpPr txBox="1"/>
          <p:nvPr>
            <p:ph idx="1" type="body"/>
          </p:nvPr>
        </p:nvSpPr>
        <p:spPr>
          <a:xfrm>
            <a:off x="1295401" y="4777381"/>
            <a:ext cx="9609668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6" name="Google Shape;116;p27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27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27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Name Card">
  <p:cSld name="Quote Name Card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/>
          <p:nvPr>
            <p:ph type="title"/>
          </p:nvPr>
        </p:nvSpPr>
        <p:spPr>
          <a:xfrm>
            <a:off x="1446213" y="982132"/>
            <a:ext cx="9296398" cy="22436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  <a:defRPr b="0" sz="3200" cap="none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28"/>
          <p:cNvSpPr txBox="1"/>
          <p:nvPr>
            <p:ph idx="1" type="body"/>
          </p:nvPr>
        </p:nvSpPr>
        <p:spPr>
          <a:xfrm>
            <a:off x="1295401" y="3639312"/>
            <a:ext cx="9609668" cy="88696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76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2" name="Google Shape;122;p28"/>
          <p:cNvSpPr txBox="1"/>
          <p:nvPr>
            <p:ph idx="2" type="body"/>
          </p:nvPr>
        </p:nvSpPr>
        <p:spPr>
          <a:xfrm>
            <a:off x="1295401" y="4529667"/>
            <a:ext cx="9609668" cy="1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2070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3" name="Google Shape;123;p28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28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28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6" name="Google Shape;126;p28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“</a:t>
            </a:r>
            <a:endParaRPr/>
          </a:p>
        </p:txBody>
      </p:sp>
      <p:sp>
        <p:nvSpPr>
          <p:cNvPr id="127" name="Google Shape;127;p28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”</a:t>
            </a:r>
            <a:endParaRPr/>
          </a:p>
        </p:txBody>
      </p:sp>
      <p:cxnSp>
        <p:nvCxnSpPr>
          <p:cNvPr id="128" name="Google Shape;128;p28"/>
          <p:cNvCxnSpPr/>
          <p:nvPr/>
        </p:nvCxnSpPr>
        <p:spPr>
          <a:xfrm>
            <a:off x="1396169" y="3429000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ue or False">
  <p:cSld name="True or False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9"/>
          <p:cNvSpPr txBox="1"/>
          <p:nvPr>
            <p:ph type="title"/>
          </p:nvPr>
        </p:nvSpPr>
        <p:spPr>
          <a:xfrm>
            <a:off x="1295401" y="982132"/>
            <a:ext cx="9609666" cy="22436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29"/>
          <p:cNvSpPr txBox="1"/>
          <p:nvPr>
            <p:ph idx="1" type="body"/>
          </p:nvPr>
        </p:nvSpPr>
        <p:spPr>
          <a:xfrm>
            <a:off x="1295401" y="3630168"/>
            <a:ext cx="9609668" cy="8412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3220"/>
              <a:buNone/>
              <a:defRPr sz="28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32" name="Google Shape;132;p29"/>
          <p:cNvSpPr txBox="1"/>
          <p:nvPr>
            <p:ph idx="2" type="body"/>
          </p:nvPr>
        </p:nvSpPr>
        <p:spPr>
          <a:xfrm>
            <a:off x="1295400" y="4470399"/>
            <a:ext cx="9609670" cy="14054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2070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33" name="Google Shape;133;p29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29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29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36" name="Google Shape;136;p29"/>
          <p:cNvCxnSpPr/>
          <p:nvPr/>
        </p:nvCxnSpPr>
        <p:spPr>
          <a:xfrm>
            <a:off x="1396169" y="3429000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0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30"/>
          <p:cNvSpPr txBox="1"/>
          <p:nvPr>
            <p:ph idx="1" type="body"/>
          </p:nvPr>
        </p:nvSpPr>
        <p:spPr>
          <a:xfrm rot="5400000">
            <a:off x="4436531" y="-584198"/>
            <a:ext cx="3318936" cy="96011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0045" lvl="0" marL="45720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140" name="Google Shape;140;p30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30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30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43" name="Google Shape;143;p30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1"/>
          <p:cNvSpPr txBox="1"/>
          <p:nvPr>
            <p:ph type="title"/>
          </p:nvPr>
        </p:nvSpPr>
        <p:spPr>
          <a:xfrm rot="5400000">
            <a:off x="7497936" y="2483551"/>
            <a:ext cx="4893735" cy="18908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31"/>
          <p:cNvSpPr txBox="1"/>
          <p:nvPr>
            <p:ph idx="1" type="body"/>
          </p:nvPr>
        </p:nvSpPr>
        <p:spPr>
          <a:xfrm rot="5400000">
            <a:off x="2565043" y="-287514"/>
            <a:ext cx="4893734" cy="7433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0045" lvl="0" marL="45720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147" name="Google Shape;147;p31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31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31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50" name="Google Shape;150;p31"/>
          <p:cNvCxnSpPr/>
          <p:nvPr/>
        </p:nvCxnSpPr>
        <p:spPr>
          <a:xfrm>
            <a:off x="8863890" y="990600"/>
            <a:ext cx="0" cy="487680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Google Shape;33;p16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4" name="Google Shape;34;p16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6"/>
          <p:cNvSpPr txBox="1"/>
          <p:nvPr>
            <p:ph idx="1" type="body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0045" lvl="0" marL="45720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36" name="Google Shape;36;p16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6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6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7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7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7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8"/>
          <p:cNvSpPr txBox="1"/>
          <p:nvPr>
            <p:ph type="title"/>
          </p:nvPr>
        </p:nvSpPr>
        <p:spPr>
          <a:xfrm>
            <a:off x="2015069" y="1752606"/>
            <a:ext cx="8158688" cy="18225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8"/>
          <p:cNvSpPr txBox="1"/>
          <p:nvPr>
            <p:ph idx="1" type="body"/>
          </p:nvPr>
        </p:nvSpPr>
        <p:spPr>
          <a:xfrm>
            <a:off x="2015067" y="3846051"/>
            <a:ext cx="8158690" cy="9545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480"/>
              </a:spcBef>
              <a:spcAft>
                <a:spcPts val="0"/>
              </a:spcAft>
              <a:buSzPts val="276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6" name="Google Shape;46;p18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8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8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9" name="Google Shape;49;p18"/>
          <p:cNvCxnSpPr/>
          <p:nvPr/>
        </p:nvCxnSpPr>
        <p:spPr>
          <a:xfrm>
            <a:off x="2012723" y="3710585"/>
            <a:ext cx="8163380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Google Shape;51;p19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2" name="Google Shape;52;p19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9"/>
          <p:cNvSpPr txBox="1"/>
          <p:nvPr>
            <p:ph idx="1" type="body"/>
          </p:nvPr>
        </p:nvSpPr>
        <p:spPr>
          <a:xfrm>
            <a:off x="1298448" y="2560320"/>
            <a:ext cx="4718304" cy="33101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0045" lvl="0" marL="45720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54" name="Google Shape;54;p19"/>
          <p:cNvSpPr txBox="1"/>
          <p:nvPr>
            <p:ph idx="2" type="body"/>
          </p:nvPr>
        </p:nvSpPr>
        <p:spPr>
          <a:xfrm>
            <a:off x="6181344" y="2560320"/>
            <a:ext cx="4718304" cy="33101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0045" lvl="0" marL="45720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55" name="Google Shape;55;p19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9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9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0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0"/>
          <p:cNvSpPr txBox="1"/>
          <p:nvPr>
            <p:ph idx="1" type="body"/>
          </p:nvPr>
        </p:nvSpPr>
        <p:spPr>
          <a:xfrm>
            <a:off x="1295400" y="2658533"/>
            <a:ext cx="4718304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672"/>
              </a:spcBef>
              <a:spcAft>
                <a:spcPts val="0"/>
              </a:spcAft>
              <a:buSzPts val="3220"/>
              <a:buNone/>
              <a:defRPr b="0" sz="28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3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2070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840"/>
              <a:buNone/>
              <a:defRPr b="1" sz="1600"/>
            </a:lvl9pPr>
          </a:lstStyle>
          <a:p/>
        </p:txBody>
      </p:sp>
      <p:sp>
        <p:nvSpPr>
          <p:cNvPr id="61" name="Google Shape;61;p20"/>
          <p:cNvSpPr txBox="1"/>
          <p:nvPr>
            <p:ph idx="2" type="body"/>
          </p:nvPr>
        </p:nvSpPr>
        <p:spPr>
          <a:xfrm>
            <a:off x="1295400" y="3243262"/>
            <a:ext cx="4718304" cy="26326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0045" lvl="0" marL="45720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62" name="Google Shape;62;p20"/>
          <p:cNvSpPr txBox="1"/>
          <p:nvPr>
            <p:ph idx="3" type="body"/>
          </p:nvPr>
        </p:nvSpPr>
        <p:spPr>
          <a:xfrm>
            <a:off x="6180670" y="2658533"/>
            <a:ext cx="4718304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672"/>
              </a:spcBef>
              <a:spcAft>
                <a:spcPts val="0"/>
              </a:spcAft>
              <a:buSzPts val="3220"/>
              <a:buNone/>
              <a:defRPr b="0" sz="28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3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2070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840"/>
              <a:buNone/>
              <a:defRPr b="1" sz="1600"/>
            </a:lvl9pPr>
          </a:lstStyle>
          <a:p/>
        </p:txBody>
      </p:sp>
      <p:sp>
        <p:nvSpPr>
          <p:cNvPr id="63" name="Google Shape;63;p20"/>
          <p:cNvSpPr txBox="1"/>
          <p:nvPr>
            <p:ph idx="4" type="body"/>
          </p:nvPr>
        </p:nvSpPr>
        <p:spPr>
          <a:xfrm>
            <a:off x="6180670" y="3243262"/>
            <a:ext cx="4718304" cy="26326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0045" lvl="0" marL="45720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64" name="Google Shape;64;p20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0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0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67" name="Google Shape;67;p20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1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1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1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1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3" name="Google Shape;73;p21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2"/>
          <p:cNvSpPr txBox="1"/>
          <p:nvPr>
            <p:ph type="title"/>
          </p:nvPr>
        </p:nvSpPr>
        <p:spPr>
          <a:xfrm>
            <a:off x="1293811" y="1388534"/>
            <a:ext cx="3718455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2"/>
          <p:cNvSpPr txBox="1"/>
          <p:nvPr>
            <p:ph idx="1" type="body"/>
          </p:nvPr>
        </p:nvSpPr>
        <p:spPr>
          <a:xfrm>
            <a:off x="5418668" y="982131"/>
            <a:ext cx="5469466" cy="48937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60045" lvl="0" marL="45720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77" name="Google Shape;77;p22"/>
          <p:cNvSpPr txBox="1"/>
          <p:nvPr>
            <p:ph idx="2" type="body"/>
          </p:nvPr>
        </p:nvSpPr>
        <p:spPr>
          <a:xfrm>
            <a:off x="1293811" y="3031065"/>
            <a:ext cx="3718455" cy="24384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320"/>
              </a:spcBef>
              <a:spcAft>
                <a:spcPts val="0"/>
              </a:spcAft>
              <a:buSzPts val="1840"/>
              <a:buNone/>
              <a:defRPr sz="16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/>
        </p:txBody>
      </p:sp>
      <p:sp>
        <p:nvSpPr>
          <p:cNvPr id="78" name="Google Shape;78;p22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2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2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81" name="Google Shape;81;p22"/>
          <p:cNvCxnSpPr/>
          <p:nvPr/>
        </p:nvCxnSpPr>
        <p:spPr>
          <a:xfrm>
            <a:off x="1396169" y="2912533"/>
            <a:ext cx="35144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3"/>
          <p:cNvSpPr txBox="1"/>
          <p:nvPr>
            <p:ph type="title"/>
          </p:nvPr>
        </p:nvSpPr>
        <p:spPr>
          <a:xfrm>
            <a:off x="1295399" y="1883832"/>
            <a:ext cx="6241816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aramond"/>
              <a:buNone/>
              <a:defRPr b="0" sz="2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3"/>
          <p:cNvSpPr/>
          <p:nvPr>
            <p:ph idx="2" type="pic"/>
          </p:nvPr>
        </p:nvSpPr>
        <p:spPr>
          <a:xfrm>
            <a:off x="8094831" y="1041400"/>
            <a:ext cx="3063347" cy="4775200"/>
          </a:xfrm>
          <a:prstGeom prst="roundRect">
            <a:avLst>
              <a:gd fmla="val 0" name="adj"/>
            </a:avLst>
          </a:prstGeom>
          <a:noFill/>
          <a:ln cap="flat" cmpd="thickThin" w="5715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85" name="Google Shape;85;p23"/>
          <p:cNvSpPr txBox="1"/>
          <p:nvPr>
            <p:ph idx="1" type="body"/>
          </p:nvPr>
        </p:nvSpPr>
        <p:spPr>
          <a:xfrm>
            <a:off x="1295399" y="3255432"/>
            <a:ext cx="6241816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2070"/>
              <a:buNone/>
              <a:defRPr sz="18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/>
        </p:txBody>
      </p:sp>
      <p:sp>
        <p:nvSpPr>
          <p:cNvPr id="86" name="Google Shape;86;p23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3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3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8.xml"/><Relationship Id="rId10" Type="http://schemas.openxmlformats.org/officeDocument/2006/relationships/slideLayout" Target="../slideLayouts/slideLayout7.xml"/><Relationship Id="rId21" Type="http://schemas.openxmlformats.org/officeDocument/2006/relationships/theme" Target="../theme/theme1.xml"/><Relationship Id="rId13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9.xml"/><Relationship Id="rId1" Type="http://schemas.openxmlformats.org/officeDocument/2006/relationships/image" Target="../media/image4.jpg"/><Relationship Id="rId2" Type="http://schemas.openxmlformats.org/officeDocument/2006/relationships/image" Target="../media/image3.pn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9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1.xml"/><Relationship Id="rId17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6.xml"/><Relationship Id="rId6" Type="http://schemas.openxmlformats.org/officeDocument/2006/relationships/slideLayout" Target="../slideLayouts/slideLayout3.xml"/><Relationship Id="rId18" Type="http://schemas.openxmlformats.org/officeDocument/2006/relationships/slideLayout" Target="../slideLayouts/slideLayout15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4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descr="HD-PanelContent.png" id="11" name="Google Shape;11;p14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Google Shape;12;p14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cap="flat" cmpd="sng" w="1587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descr="HDRibbonContent-UniformTrim.png" id="13" name="Google Shape;13;p1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DRibbonContent-UniformTrim.png" id="14" name="Google Shape;14;p1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" name="Google Shape;15;p14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b="0" i="0" sz="4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6" name="Google Shape;16;p14"/>
          <p:cNvSpPr txBox="1"/>
          <p:nvPr>
            <p:ph idx="1" type="body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386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37465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b="0" i="0" sz="2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360044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b="0" i="0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345439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330835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330835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330835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330834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330834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7" name="Google Shape;17;p14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8" name="Google Shape;18;p14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9" name="Google Shape;19;p14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  <p:sldLayoutId id="2147483663" r:id="rId18"/>
    <p:sldLayoutId id="2147483664" r:id="rId19"/>
    <p:sldLayoutId id="2147483665" r:id="rId2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jpg"/><Relationship Id="rId4" Type="http://schemas.openxmlformats.org/officeDocument/2006/relationships/image" Target="../media/image25.jpg"/><Relationship Id="rId5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jpg"/><Relationship Id="rId4" Type="http://schemas.openxmlformats.org/officeDocument/2006/relationships/image" Target="../media/image24.jpg"/><Relationship Id="rId5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jpg"/><Relationship Id="rId4" Type="http://schemas.openxmlformats.org/officeDocument/2006/relationships/image" Target="../media/image26.jpg"/><Relationship Id="rId5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jpg"/><Relationship Id="rId4" Type="http://schemas.openxmlformats.org/officeDocument/2006/relationships/image" Target="../media/image10.png"/><Relationship Id="rId9" Type="http://schemas.openxmlformats.org/officeDocument/2006/relationships/image" Target="../media/image13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.jpg"/><Relationship Id="rId4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Relationship Id="rId4" Type="http://schemas.openxmlformats.org/officeDocument/2006/relationships/image" Target="../media/image10.png"/><Relationship Id="rId9" Type="http://schemas.openxmlformats.org/officeDocument/2006/relationships/image" Target="../media/image13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.jpg"/><Relationship Id="rId4" Type="http://schemas.openxmlformats.org/officeDocument/2006/relationships/image" Target="../media/image1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0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.jpg"/><Relationship Id="rId4" Type="http://schemas.openxmlformats.org/officeDocument/2006/relationships/image" Target="../media/image10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Relationship Id="rId4" Type="http://schemas.openxmlformats.org/officeDocument/2006/relationships/image" Target="../media/image10.png"/><Relationship Id="rId9" Type="http://schemas.openxmlformats.org/officeDocument/2006/relationships/image" Target="../media/image13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Relationship Id="rId4" Type="http://schemas.openxmlformats.org/officeDocument/2006/relationships/image" Target="../media/image10.png"/><Relationship Id="rId9" Type="http://schemas.openxmlformats.org/officeDocument/2006/relationships/image" Target="../media/image13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Relationship Id="rId4" Type="http://schemas.openxmlformats.org/officeDocument/2006/relationships/image" Target="../media/image10.png"/><Relationship Id="rId9" Type="http://schemas.openxmlformats.org/officeDocument/2006/relationships/image" Target="../media/image13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Relationship Id="rId4" Type="http://schemas.openxmlformats.org/officeDocument/2006/relationships/image" Target="../media/image10.png"/><Relationship Id="rId9" Type="http://schemas.openxmlformats.org/officeDocument/2006/relationships/image" Target="../media/image13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Relationship Id="rId4" Type="http://schemas.openxmlformats.org/officeDocument/2006/relationships/image" Target="../media/image16.jpg"/><Relationship Id="rId5" Type="http://schemas.openxmlformats.org/officeDocument/2006/relationships/image" Target="../media/image1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Relationship Id="rId4" Type="http://schemas.openxmlformats.org/officeDocument/2006/relationships/image" Target="../media/image17.jpg"/><Relationship Id="rId5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jpg"/><Relationship Id="rId4" Type="http://schemas.openxmlformats.org/officeDocument/2006/relationships/image" Target="../media/image19.jpg"/><Relationship Id="rId5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"/>
          <p:cNvSpPr txBox="1"/>
          <p:nvPr>
            <p:ph type="ctrTitle"/>
          </p:nvPr>
        </p:nvSpPr>
        <p:spPr>
          <a:xfrm>
            <a:off x="2692398" y="1871131"/>
            <a:ext cx="6815669" cy="151553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Garamond"/>
              <a:buNone/>
            </a:pPr>
            <a:r>
              <a:rPr lang="en-US"/>
              <a:t>Phonetic Science</a:t>
            </a:r>
            <a:br>
              <a:rPr lang="en-US"/>
            </a:br>
            <a:r>
              <a:rPr lang="en-US"/>
              <a:t>for Clinical Use</a:t>
            </a:r>
            <a:endParaRPr/>
          </a:p>
        </p:txBody>
      </p:sp>
      <p:sp>
        <p:nvSpPr>
          <p:cNvPr id="156" name="Google Shape;156;p1"/>
          <p:cNvSpPr txBox="1"/>
          <p:nvPr>
            <p:ph idx="1" type="subTitle"/>
          </p:nvPr>
        </p:nvSpPr>
        <p:spPr>
          <a:xfrm>
            <a:off x="2692398" y="3657597"/>
            <a:ext cx="6815669" cy="13208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2415"/>
              <a:buNone/>
            </a:pPr>
            <a:r>
              <a:rPr lang="en-US"/>
              <a:t>A Guide to Online Student &amp; Instructor Resources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2415"/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2415"/>
              <a:buNone/>
            </a:pPr>
            <a:r>
              <a:rPr lang="en-US"/>
              <a:t>Dr. Kathy J. Jakielski &amp; Dr. Christina Gildersleeve-Neumann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white background with black text&#10;&#10;Description automatically generated" id="358" name="Google Shape;35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7529" y="609600"/>
            <a:ext cx="10847295" cy="54505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descr="A close-up of a white background&#10;&#10;Description automatically generated" id="364" name="Google Shape;364;p11"/>
          <p:cNvPicPr preferRelativeResize="0"/>
          <p:nvPr/>
        </p:nvPicPr>
        <p:blipFill rotWithShape="1">
          <a:blip r:embed="rId4">
            <a:alphaModFix/>
          </a:blip>
          <a:srcRect b="8471" l="0" r="1" t="0"/>
          <a:stretch/>
        </p:blipFill>
        <p:spPr>
          <a:xfrm>
            <a:off x="486138" y="488137"/>
            <a:ext cx="11227442" cy="5883295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11"/>
          <p:cNvSpPr/>
          <p:nvPr/>
        </p:nvSpPr>
        <p:spPr>
          <a:xfrm>
            <a:off x="608012" y="609600"/>
            <a:ext cx="10972800" cy="5638800"/>
          </a:xfrm>
          <a:prstGeom prst="rect">
            <a:avLst/>
          </a:prstGeom>
          <a:noFill/>
          <a:ln cap="flat" cmpd="sng" w="158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grpSp>
        <p:nvGrpSpPr>
          <p:cNvPr id="366" name="Google Shape;366;p11"/>
          <p:cNvGrpSpPr/>
          <p:nvPr/>
        </p:nvGrpSpPr>
        <p:grpSpPr>
          <a:xfrm>
            <a:off x="0" y="3128956"/>
            <a:ext cx="12234672" cy="658368"/>
            <a:chOff x="-18288" y="3128956"/>
            <a:chExt cx="12234672" cy="658368"/>
          </a:xfrm>
        </p:grpSpPr>
        <p:sp>
          <p:nvSpPr>
            <p:cNvPr id="367" name="Google Shape;367;p11"/>
            <p:cNvSpPr/>
            <p:nvPr/>
          </p:nvSpPr>
          <p:spPr>
            <a:xfrm>
              <a:off x="732303" y="3128956"/>
              <a:ext cx="45720" cy="658368"/>
            </a:xfrm>
            <a:prstGeom prst="roundRect">
              <a:avLst>
                <a:gd fmla="val 50000" name="adj"/>
              </a:avLst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pic>
          <p:nvPicPr>
            <p:cNvPr id="368" name="Google Shape;368;p1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-18288" y="3154680"/>
              <a:ext cx="777240" cy="6064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9" name="Google Shape;369;p11"/>
            <p:cNvSpPr/>
            <p:nvPr/>
          </p:nvSpPr>
          <p:spPr>
            <a:xfrm>
              <a:off x="11414377" y="3128956"/>
              <a:ext cx="45720" cy="658368"/>
            </a:xfrm>
            <a:prstGeom prst="roundRect">
              <a:avLst>
                <a:gd fmla="val 50000" name="adj"/>
              </a:avLst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pic>
          <p:nvPicPr>
            <p:cNvPr id="370" name="Google Shape;370;p1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 flipH="1">
              <a:off x="11439144" y="3154680"/>
              <a:ext cx="777240" cy="6064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descr="A screenshot of a test&#10;&#10;Description automatically generated" id="376" name="Google Shape;376;p12"/>
          <p:cNvPicPr preferRelativeResize="0"/>
          <p:nvPr/>
        </p:nvPicPr>
        <p:blipFill rotWithShape="1">
          <a:blip r:embed="rId4">
            <a:alphaModFix/>
          </a:blip>
          <a:srcRect b="1" l="0" r="3151" t="0"/>
          <a:stretch/>
        </p:blipFill>
        <p:spPr>
          <a:xfrm>
            <a:off x="486138" y="488137"/>
            <a:ext cx="11227442" cy="5883295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p12"/>
          <p:cNvSpPr/>
          <p:nvPr/>
        </p:nvSpPr>
        <p:spPr>
          <a:xfrm>
            <a:off x="608012" y="609600"/>
            <a:ext cx="10972800" cy="5638800"/>
          </a:xfrm>
          <a:prstGeom prst="rect">
            <a:avLst/>
          </a:prstGeom>
          <a:noFill/>
          <a:ln cap="flat" cmpd="sng" w="158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grpSp>
        <p:nvGrpSpPr>
          <p:cNvPr id="378" name="Google Shape;378;p12"/>
          <p:cNvGrpSpPr/>
          <p:nvPr/>
        </p:nvGrpSpPr>
        <p:grpSpPr>
          <a:xfrm>
            <a:off x="0" y="3128956"/>
            <a:ext cx="12234672" cy="658368"/>
            <a:chOff x="-18288" y="3128956"/>
            <a:chExt cx="12234672" cy="658368"/>
          </a:xfrm>
        </p:grpSpPr>
        <p:sp>
          <p:nvSpPr>
            <p:cNvPr id="379" name="Google Shape;379;p12"/>
            <p:cNvSpPr/>
            <p:nvPr/>
          </p:nvSpPr>
          <p:spPr>
            <a:xfrm>
              <a:off x="732303" y="3128956"/>
              <a:ext cx="45720" cy="658368"/>
            </a:xfrm>
            <a:prstGeom prst="roundRect">
              <a:avLst>
                <a:gd fmla="val 50000" name="adj"/>
              </a:avLst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pic>
          <p:nvPicPr>
            <p:cNvPr id="380" name="Google Shape;380;p1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-18288" y="3154680"/>
              <a:ext cx="777240" cy="6064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1" name="Google Shape;381;p12"/>
            <p:cNvSpPr/>
            <p:nvPr/>
          </p:nvSpPr>
          <p:spPr>
            <a:xfrm>
              <a:off x="11414377" y="3128956"/>
              <a:ext cx="45720" cy="658368"/>
            </a:xfrm>
            <a:prstGeom prst="roundRect">
              <a:avLst>
                <a:gd fmla="val 50000" name="adj"/>
              </a:avLst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pic>
          <p:nvPicPr>
            <p:cNvPr id="382" name="Google Shape;382;p1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 flipH="1">
              <a:off x="11439144" y="3154680"/>
              <a:ext cx="777240" cy="6064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descr="A white text with black text&#10;&#10;Description automatically generated with medium confidence" id="388" name="Google Shape;388;p13"/>
          <p:cNvPicPr preferRelativeResize="0"/>
          <p:nvPr/>
        </p:nvPicPr>
        <p:blipFill rotWithShape="1">
          <a:blip r:embed="rId4">
            <a:alphaModFix/>
          </a:blip>
          <a:srcRect b="0" l="0" r="765" t="0"/>
          <a:stretch/>
        </p:blipFill>
        <p:spPr>
          <a:xfrm>
            <a:off x="486138" y="488137"/>
            <a:ext cx="11227442" cy="5883295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p13"/>
          <p:cNvSpPr/>
          <p:nvPr/>
        </p:nvSpPr>
        <p:spPr>
          <a:xfrm>
            <a:off x="608012" y="609600"/>
            <a:ext cx="10972800" cy="5638800"/>
          </a:xfrm>
          <a:prstGeom prst="rect">
            <a:avLst/>
          </a:prstGeom>
          <a:noFill/>
          <a:ln cap="flat" cmpd="sng" w="158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grpSp>
        <p:nvGrpSpPr>
          <p:cNvPr id="390" name="Google Shape;390;p13"/>
          <p:cNvGrpSpPr/>
          <p:nvPr/>
        </p:nvGrpSpPr>
        <p:grpSpPr>
          <a:xfrm>
            <a:off x="0" y="3128956"/>
            <a:ext cx="12234672" cy="658368"/>
            <a:chOff x="-18288" y="3128956"/>
            <a:chExt cx="12234672" cy="658368"/>
          </a:xfrm>
        </p:grpSpPr>
        <p:sp>
          <p:nvSpPr>
            <p:cNvPr id="391" name="Google Shape;391;p13"/>
            <p:cNvSpPr/>
            <p:nvPr/>
          </p:nvSpPr>
          <p:spPr>
            <a:xfrm>
              <a:off x="732303" y="3128956"/>
              <a:ext cx="45720" cy="658368"/>
            </a:xfrm>
            <a:prstGeom prst="roundRect">
              <a:avLst>
                <a:gd fmla="val 50000" name="adj"/>
              </a:avLst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pic>
          <p:nvPicPr>
            <p:cNvPr id="392" name="Google Shape;392;p1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-18288" y="3154680"/>
              <a:ext cx="777240" cy="6064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3" name="Google Shape;393;p13"/>
            <p:cNvSpPr/>
            <p:nvPr/>
          </p:nvSpPr>
          <p:spPr>
            <a:xfrm>
              <a:off x="11414377" y="3128956"/>
              <a:ext cx="45720" cy="658368"/>
            </a:xfrm>
            <a:prstGeom prst="roundRect">
              <a:avLst>
                <a:gd fmla="val 50000" name="adj"/>
              </a:avLst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pic>
          <p:nvPicPr>
            <p:cNvPr id="394" name="Google Shape;394;p1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 flipH="1">
              <a:off x="11439144" y="3154680"/>
              <a:ext cx="777240" cy="6064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314a106eca5_0_0"/>
          <p:cNvSpPr/>
          <p:nvPr/>
        </p:nvSpPr>
        <p:spPr>
          <a:xfrm>
            <a:off x="0" y="0"/>
            <a:ext cx="12189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01" name="Google Shape;401;g314a106eca5_0_0"/>
          <p:cNvSpPr/>
          <p:nvPr/>
        </p:nvSpPr>
        <p:spPr>
          <a:xfrm>
            <a:off x="486138" y="496088"/>
            <a:ext cx="3823200" cy="5883300"/>
          </a:xfrm>
          <a:prstGeom prst="rect">
            <a:avLst/>
          </a:prstGeom>
          <a:blipFill rotWithShape="1">
            <a:blip r:embed="rId4">
              <a:alphaModFix/>
            </a:blip>
            <a:tile algn="tl" flip="none" tx="0" sx="100003" ty="0" sy="100003"/>
          </a:blipFill>
          <a:ln>
            <a:noFill/>
          </a:ln>
          <a:effectLst>
            <a:outerShdw blurRad="114300" sx="99000" rotWithShape="0" algn="t" dir="5400000" dist="127000" sy="99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02" name="Google Shape;402;g314a106eca5_0_0"/>
          <p:cNvSpPr/>
          <p:nvPr/>
        </p:nvSpPr>
        <p:spPr>
          <a:xfrm>
            <a:off x="608012" y="609600"/>
            <a:ext cx="3552000" cy="5638800"/>
          </a:xfrm>
          <a:prstGeom prst="rect">
            <a:avLst/>
          </a:prstGeom>
          <a:noFill/>
          <a:ln cap="flat" cmpd="sng" w="158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03" name="Google Shape;403;g314a106eca5_0_0"/>
          <p:cNvSpPr txBox="1"/>
          <p:nvPr>
            <p:ph type="title"/>
          </p:nvPr>
        </p:nvSpPr>
        <p:spPr>
          <a:xfrm>
            <a:off x="807719" y="1055077"/>
            <a:ext cx="3200700" cy="479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Garamond"/>
              <a:buNone/>
            </a:pPr>
            <a:r>
              <a:rPr lang="en-US">
                <a:solidFill>
                  <a:srgbClr val="9900FF"/>
                </a:solidFill>
              </a:rPr>
              <a:t>Audio </a:t>
            </a:r>
            <a:br>
              <a:rPr lang="en-US">
                <a:solidFill>
                  <a:srgbClr val="9900FF"/>
                </a:solidFill>
              </a:rPr>
            </a:br>
            <a:r>
              <a:rPr lang="en-US">
                <a:solidFill>
                  <a:srgbClr val="9900FF"/>
                </a:solidFill>
              </a:rPr>
              <a:t>Case Studies of Children with and without SSD</a:t>
            </a:r>
            <a:endParaRPr>
              <a:solidFill>
                <a:srgbClr val="9900FF"/>
              </a:solidFill>
            </a:endParaRPr>
          </a:p>
        </p:txBody>
      </p:sp>
      <p:sp>
        <p:nvSpPr>
          <p:cNvPr id="404" name="Google Shape;404;g314a106eca5_0_0"/>
          <p:cNvSpPr/>
          <p:nvPr/>
        </p:nvSpPr>
        <p:spPr>
          <a:xfrm>
            <a:off x="4652053" y="-2"/>
            <a:ext cx="75399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grpSp>
        <p:nvGrpSpPr>
          <p:cNvPr id="405" name="Google Shape;405;g314a106eca5_0_0"/>
          <p:cNvGrpSpPr/>
          <p:nvPr/>
        </p:nvGrpSpPr>
        <p:grpSpPr>
          <a:xfrm>
            <a:off x="5470072" y="805394"/>
            <a:ext cx="5914203" cy="5932829"/>
            <a:chOff x="0" y="724"/>
            <a:chExt cx="5914203" cy="5932829"/>
          </a:xfrm>
        </p:grpSpPr>
        <p:cxnSp>
          <p:nvCxnSpPr>
            <p:cNvPr id="406" name="Google Shape;406;g314a106eca5_0_0"/>
            <p:cNvCxnSpPr/>
            <p:nvPr/>
          </p:nvCxnSpPr>
          <p:spPr>
            <a:xfrm>
              <a:off x="0" y="724"/>
              <a:ext cx="5914200" cy="0"/>
            </a:xfrm>
            <a:prstGeom prst="straightConnector1">
              <a:avLst/>
            </a:prstGeom>
            <a:blipFill rotWithShape="1">
              <a:blip r:embed="rId5">
                <a:alphaModFix/>
              </a:blip>
              <a:tile algn="tl" flip="none" tx="0" sx="99997" ty="0" sy="99997"/>
            </a:blipFill>
            <a:ln cap="flat" cmpd="sng" w="9525">
              <a:solidFill>
                <a:srgbClr val="39976D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407" name="Google Shape;407;g314a106eca5_0_0"/>
            <p:cNvSpPr/>
            <p:nvPr/>
          </p:nvSpPr>
          <p:spPr>
            <a:xfrm>
              <a:off x="3" y="727"/>
              <a:ext cx="5914200" cy="46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g314a106eca5_0_0"/>
            <p:cNvSpPr txBox="1"/>
            <p:nvPr/>
          </p:nvSpPr>
          <p:spPr>
            <a:xfrm>
              <a:off x="3" y="36780"/>
              <a:ext cx="5914200" cy="81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0950" lIns="60950" spcFirstLastPara="1" rIns="60950" wrap="square" tIns="60950">
              <a:noAutofit/>
            </a:bodyPr>
            <a:lstStyle/>
            <a:p>
              <a:pPr indent="0" lvl="0" marL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Garamond"/>
                <a:buNone/>
              </a:pPr>
              <a:r>
                <a:rPr lang="en-US" sz="1600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rPr>
                <a:t>12 different English speech samples.  Each child’s sample is a subset of the Phonological and Bilingual Assessment (PABA) administration. </a:t>
              </a:r>
              <a:endParaRPr/>
            </a:p>
          </p:txBody>
        </p:sp>
        <p:cxnSp>
          <p:nvCxnSpPr>
            <p:cNvPr id="409" name="Google Shape;409;g314a106eca5_0_0"/>
            <p:cNvCxnSpPr/>
            <p:nvPr/>
          </p:nvCxnSpPr>
          <p:spPr>
            <a:xfrm>
              <a:off x="0" y="848279"/>
              <a:ext cx="5914200" cy="0"/>
            </a:xfrm>
            <a:prstGeom prst="straightConnector1">
              <a:avLst/>
            </a:prstGeom>
            <a:blipFill rotWithShape="1">
              <a:blip r:embed="rId6">
                <a:alphaModFix/>
              </a:blip>
              <a:tile algn="tl" flip="none" tx="0" sx="99997" ty="0" sy="99997"/>
            </a:blipFill>
            <a:ln cap="flat" cmpd="sng" w="9525">
              <a:solidFill>
                <a:srgbClr val="446E9C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410" name="Google Shape;410;g314a106eca5_0_0"/>
            <p:cNvSpPr/>
            <p:nvPr/>
          </p:nvSpPr>
          <p:spPr>
            <a:xfrm>
              <a:off x="0" y="848279"/>
              <a:ext cx="5914200" cy="84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g314a106eca5_0_0"/>
            <p:cNvSpPr txBox="1"/>
            <p:nvPr/>
          </p:nvSpPr>
          <p:spPr>
            <a:xfrm>
              <a:off x="0" y="848279"/>
              <a:ext cx="5914200" cy="84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Garamond"/>
                <a:buNone/>
              </a:pPr>
              <a:r>
                <a:rPr lang="en-US" sz="1600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rPr>
                <a:t>English-only and English-Spanish bilingual children between the ages of 3;4 and 5;2. A brief background for each child is included.. </a:t>
              </a:r>
              <a:endParaRPr/>
            </a:p>
          </p:txBody>
        </p:sp>
        <p:cxnSp>
          <p:nvCxnSpPr>
            <p:cNvPr id="412" name="Google Shape;412;g314a106eca5_0_0"/>
            <p:cNvCxnSpPr/>
            <p:nvPr/>
          </p:nvCxnSpPr>
          <p:spPr>
            <a:xfrm>
              <a:off x="0" y="1695834"/>
              <a:ext cx="5914200" cy="0"/>
            </a:xfrm>
            <a:prstGeom prst="straightConnector1">
              <a:avLst/>
            </a:prstGeom>
            <a:blipFill rotWithShape="1">
              <a:blip r:embed="rId7">
                <a:alphaModFix/>
              </a:blip>
              <a:tile algn="tl" flip="none" tx="0" sx="99997" ty="0" sy="99997"/>
            </a:blipFill>
            <a:ln cap="flat" cmpd="sng" w="9525">
              <a:solidFill>
                <a:srgbClr val="A23930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413" name="Google Shape;413;g314a106eca5_0_0"/>
            <p:cNvSpPr/>
            <p:nvPr/>
          </p:nvSpPr>
          <p:spPr>
            <a:xfrm>
              <a:off x="0" y="1695834"/>
              <a:ext cx="5914200" cy="84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g314a106eca5_0_0"/>
            <p:cNvSpPr txBox="1"/>
            <p:nvPr/>
          </p:nvSpPr>
          <p:spPr>
            <a:xfrm>
              <a:off x="0" y="1695834"/>
              <a:ext cx="5914200" cy="84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Garamond"/>
                <a:buNone/>
              </a:pPr>
              <a:r>
                <a:rPr lang="en-US" sz="1600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rPr>
                <a:t>All children make speech sound errors.  Some children are typically-developing and some children have SSDs.  </a:t>
              </a:r>
              <a:endParaRPr/>
            </a:p>
          </p:txBody>
        </p:sp>
        <p:cxnSp>
          <p:nvCxnSpPr>
            <p:cNvPr id="415" name="Google Shape;415;g314a106eca5_0_0"/>
            <p:cNvCxnSpPr/>
            <p:nvPr/>
          </p:nvCxnSpPr>
          <p:spPr>
            <a:xfrm>
              <a:off x="0" y="2543389"/>
              <a:ext cx="5914200" cy="0"/>
            </a:xfrm>
            <a:prstGeom prst="straightConnector1">
              <a:avLst/>
            </a:prstGeom>
            <a:blipFill rotWithShape="1">
              <a:blip r:embed="rId8">
                <a:alphaModFix/>
              </a:blip>
              <a:tile algn="tl" flip="none" tx="0" sx="99997" ty="0" sy="99997"/>
            </a:blipFill>
            <a:ln cap="flat" cmpd="sng" w="9525">
              <a:solidFill>
                <a:srgbClr val="D77727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416" name="Google Shape;416;g314a106eca5_0_0"/>
            <p:cNvSpPr/>
            <p:nvPr/>
          </p:nvSpPr>
          <p:spPr>
            <a:xfrm>
              <a:off x="0" y="2543389"/>
              <a:ext cx="5914200" cy="84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g314a106eca5_0_0"/>
            <p:cNvSpPr txBox="1"/>
            <p:nvPr/>
          </p:nvSpPr>
          <p:spPr>
            <a:xfrm>
              <a:off x="0" y="2543389"/>
              <a:ext cx="5914200" cy="84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Garamond"/>
                <a:buNone/>
              </a:pPr>
              <a:r>
                <a:rPr lang="en-US" sz="1600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rPr>
                <a:t>Orthographic transcription of target words is provided. Students transcribe target productions and the child’s recorded productions. </a:t>
              </a:r>
              <a:endParaRPr/>
            </a:p>
          </p:txBody>
        </p:sp>
        <p:cxnSp>
          <p:nvCxnSpPr>
            <p:cNvPr id="418" name="Google Shape;418;g314a106eca5_0_0"/>
            <p:cNvCxnSpPr/>
            <p:nvPr/>
          </p:nvCxnSpPr>
          <p:spPr>
            <a:xfrm>
              <a:off x="0" y="3390943"/>
              <a:ext cx="5914200" cy="0"/>
            </a:xfrm>
            <a:prstGeom prst="straightConnector1">
              <a:avLst/>
            </a:prstGeom>
            <a:blipFill rotWithShape="1">
              <a:blip r:embed="rId9">
                <a:alphaModFix/>
              </a:blip>
              <a:tile algn="tl" flip="none" tx="0" sx="99997" ty="0" sy="99997"/>
            </a:blipFill>
            <a:ln cap="flat" cmpd="sng" w="9525">
              <a:solidFill>
                <a:srgbClr val="DDB33E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419" name="Google Shape;419;g314a106eca5_0_0"/>
            <p:cNvSpPr/>
            <p:nvPr/>
          </p:nvSpPr>
          <p:spPr>
            <a:xfrm>
              <a:off x="0" y="3390943"/>
              <a:ext cx="5914200" cy="84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g314a106eca5_0_0"/>
            <p:cNvSpPr txBox="1"/>
            <p:nvPr/>
          </p:nvSpPr>
          <p:spPr>
            <a:xfrm>
              <a:off x="0" y="3390943"/>
              <a:ext cx="5914200" cy="84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Garamond"/>
                <a:buNone/>
              </a:pPr>
              <a:r>
                <a:rPr lang="en-US" sz="1600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rPr>
                <a:t>Clinical questions are provided to encourage students to analyze the child’s speech errors</a:t>
              </a:r>
              <a:endParaRPr/>
            </a:p>
          </p:txBody>
        </p:sp>
        <p:cxnSp>
          <p:nvCxnSpPr>
            <p:cNvPr id="421" name="Google Shape;421;g314a106eca5_0_0"/>
            <p:cNvCxnSpPr/>
            <p:nvPr/>
          </p:nvCxnSpPr>
          <p:spPr>
            <a:xfrm>
              <a:off x="0" y="4238498"/>
              <a:ext cx="5914200" cy="0"/>
            </a:xfrm>
            <a:prstGeom prst="straightConnector1">
              <a:avLst/>
            </a:prstGeom>
            <a:blipFill rotWithShape="1">
              <a:blip r:embed="rId5">
                <a:alphaModFix/>
              </a:blip>
              <a:tile algn="tl" flip="none" tx="0" sx="99997" ty="0" sy="99997"/>
            </a:blipFill>
            <a:ln cap="flat" cmpd="sng" w="9525">
              <a:solidFill>
                <a:srgbClr val="39976D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422" name="Google Shape;422;g314a106eca5_0_0"/>
            <p:cNvSpPr/>
            <p:nvPr/>
          </p:nvSpPr>
          <p:spPr>
            <a:xfrm>
              <a:off x="0" y="4238498"/>
              <a:ext cx="5914200" cy="84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g314a106eca5_0_0"/>
            <p:cNvSpPr txBox="1"/>
            <p:nvPr/>
          </p:nvSpPr>
          <p:spPr>
            <a:xfrm>
              <a:off x="3" y="4274629"/>
              <a:ext cx="5914200" cy="81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Garamond"/>
                <a:buNone/>
              </a:pPr>
              <a:r>
                <a:rPr lang="en-US" sz="1600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rPr>
                <a:t>Our phonetic transcription of target words &amp; our analyses are also provided.  An overall summary of the child’s speech and typical or atypical speech development signs is also provided </a:t>
              </a:r>
              <a:endParaRPr/>
            </a:p>
          </p:txBody>
        </p:sp>
        <p:cxnSp>
          <p:nvCxnSpPr>
            <p:cNvPr id="424" name="Google Shape;424;g314a106eca5_0_0"/>
            <p:cNvCxnSpPr/>
            <p:nvPr/>
          </p:nvCxnSpPr>
          <p:spPr>
            <a:xfrm>
              <a:off x="0" y="5086053"/>
              <a:ext cx="5914200" cy="0"/>
            </a:xfrm>
            <a:prstGeom prst="straightConnector1">
              <a:avLst/>
            </a:prstGeom>
            <a:blipFill rotWithShape="1">
              <a:blip r:embed="rId6">
                <a:alphaModFix/>
              </a:blip>
              <a:tile algn="tl" flip="none" tx="0" sx="99997" ty="0" sy="99997"/>
            </a:blipFill>
            <a:ln cap="flat" cmpd="sng" w="9525">
              <a:solidFill>
                <a:srgbClr val="446E9C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425" name="Google Shape;425;g314a106eca5_0_0"/>
            <p:cNvSpPr/>
            <p:nvPr/>
          </p:nvSpPr>
          <p:spPr>
            <a:xfrm>
              <a:off x="0" y="5086053"/>
              <a:ext cx="5914200" cy="84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g314a106eca5_0_0"/>
            <p:cNvSpPr txBox="1"/>
            <p:nvPr/>
          </p:nvSpPr>
          <p:spPr>
            <a:xfrm>
              <a:off x="0" y="5086053"/>
              <a:ext cx="5914200" cy="84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Garamond"/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314a106eca5_0_53"/>
          <p:cNvSpPr txBox="1"/>
          <p:nvPr>
            <p:ph type="title"/>
          </p:nvPr>
        </p:nvSpPr>
        <p:spPr>
          <a:xfrm>
            <a:off x="1295402" y="982132"/>
            <a:ext cx="9601200" cy="1303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3" name="Google Shape;433;g314a106eca5_0_53"/>
          <p:cNvSpPr txBox="1"/>
          <p:nvPr>
            <p:ph idx="1" type="body"/>
          </p:nvPr>
        </p:nvSpPr>
        <p:spPr>
          <a:xfrm>
            <a:off x="1295401" y="2556932"/>
            <a:ext cx="9601200" cy="3318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600"/>
              </a:spcAft>
              <a:buNone/>
            </a:pPr>
            <a:r>
              <a:t/>
            </a:r>
            <a:endParaRPr/>
          </a:p>
        </p:txBody>
      </p:sp>
      <p:pic>
        <p:nvPicPr>
          <p:cNvPr id="434" name="Google Shape;434;g314a106eca5_0_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0688" y="512262"/>
            <a:ext cx="10370625" cy="583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" name="Google Shape;440;g314a106eca5_0_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4875" y="672100"/>
            <a:ext cx="9802252" cy="5513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6" name="Google Shape;446;g314a106eca5_0_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0200" y="461850"/>
            <a:ext cx="10507500" cy="591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314a106eca5_0_39"/>
          <p:cNvSpPr txBox="1"/>
          <p:nvPr>
            <p:ph type="title"/>
          </p:nvPr>
        </p:nvSpPr>
        <p:spPr>
          <a:xfrm>
            <a:off x="1295402" y="982132"/>
            <a:ext cx="9601200" cy="1303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3" name="Google Shape;453;g314a106eca5_0_39"/>
          <p:cNvSpPr txBox="1"/>
          <p:nvPr>
            <p:ph idx="1" type="body"/>
          </p:nvPr>
        </p:nvSpPr>
        <p:spPr>
          <a:xfrm>
            <a:off x="1295401" y="2556932"/>
            <a:ext cx="9601200" cy="3318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600"/>
              </a:spcAft>
              <a:buNone/>
            </a:pPr>
            <a:r>
              <a:t/>
            </a:r>
            <a:endParaRPr/>
          </a:p>
        </p:txBody>
      </p:sp>
      <p:pic>
        <p:nvPicPr>
          <p:cNvPr id="454" name="Google Shape;454;g314a106eca5_0_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7225" y="523100"/>
            <a:ext cx="10800549" cy="5960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314a106eca5_0_95"/>
          <p:cNvSpPr/>
          <p:nvPr/>
        </p:nvSpPr>
        <p:spPr>
          <a:xfrm>
            <a:off x="0" y="0"/>
            <a:ext cx="12189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60" name="Google Shape;460;g314a106eca5_0_95"/>
          <p:cNvSpPr/>
          <p:nvPr/>
        </p:nvSpPr>
        <p:spPr>
          <a:xfrm>
            <a:off x="486138" y="496088"/>
            <a:ext cx="3823200" cy="5883300"/>
          </a:xfrm>
          <a:prstGeom prst="rect">
            <a:avLst/>
          </a:prstGeom>
          <a:blipFill rotWithShape="1">
            <a:blip r:embed="rId4">
              <a:alphaModFix/>
            </a:blip>
            <a:tile algn="tl" flip="none" tx="0" sx="100003" ty="0" sy="100003"/>
          </a:blipFill>
          <a:ln>
            <a:noFill/>
          </a:ln>
          <a:effectLst>
            <a:outerShdw blurRad="114300" sx="99000" rotWithShape="0" algn="t" dir="5400000" dist="127000" sy="99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61" name="Google Shape;461;g314a106eca5_0_95"/>
          <p:cNvSpPr/>
          <p:nvPr/>
        </p:nvSpPr>
        <p:spPr>
          <a:xfrm>
            <a:off x="608012" y="609600"/>
            <a:ext cx="3552000" cy="5638800"/>
          </a:xfrm>
          <a:prstGeom prst="rect">
            <a:avLst/>
          </a:prstGeom>
          <a:noFill/>
          <a:ln cap="flat" cmpd="sng" w="158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62" name="Google Shape;462;g314a106eca5_0_95"/>
          <p:cNvSpPr txBox="1"/>
          <p:nvPr>
            <p:ph type="title"/>
          </p:nvPr>
        </p:nvSpPr>
        <p:spPr>
          <a:xfrm>
            <a:off x="1055599" y="1055077"/>
            <a:ext cx="2532900" cy="479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en-US"/>
              <a:t>Faculty </a:t>
            </a:r>
            <a:r>
              <a:rPr lang="en-US">
                <a:solidFill>
                  <a:srgbClr val="262626"/>
                </a:solidFill>
              </a:rPr>
              <a:t>Resources</a:t>
            </a:r>
            <a:endParaRPr/>
          </a:p>
        </p:txBody>
      </p:sp>
      <p:sp>
        <p:nvSpPr>
          <p:cNvPr id="463" name="Google Shape;463;g314a106eca5_0_95"/>
          <p:cNvSpPr/>
          <p:nvPr/>
        </p:nvSpPr>
        <p:spPr>
          <a:xfrm>
            <a:off x="4652053" y="-2"/>
            <a:ext cx="75399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graphicFrame>
        <p:nvGraphicFramePr>
          <p:cNvPr id="464" name="Google Shape;464;g314a106eca5_0_95"/>
          <p:cNvGraphicFramePr/>
          <p:nvPr/>
        </p:nvGraphicFramePr>
        <p:xfrm>
          <a:off x="4788900" y="1885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{33DFEE36-A7E0-44E8-B680-8EFF84084E22}</a:tableStyleId>
              </a:tblPr>
              <a:tblGrid>
                <a:gridCol w="7042575"/>
              </a:tblGrid>
              <a:tr h="7718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Instructor teaching slides. </a:t>
                      </a:r>
                      <a:endParaRPr sz="1600"/>
                    </a:p>
                  </a:txBody>
                  <a:tcPr marT="91425" marB="91425" marR="91425" marL="91425"/>
                </a:tc>
              </a:tr>
              <a:tr h="7278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Instructor summaries.  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7758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200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S</a:t>
                      </a:r>
                      <a:r>
                        <a:rPr lang="en-US" sz="2200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yllabi templates.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6701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300"/>
                        <a:buFont typeface="Garamond"/>
                        <a:buNone/>
                      </a:pPr>
                      <a:r>
                        <a:rPr lang="en-US" sz="2300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Did You Get Its (DYGIs)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6701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Applied Science chapter frameworks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7021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300"/>
                        <a:buFont typeface="Garamond"/>
                        <a:buNone/>
                      </a:pPr>
                      <a:r>
                        <a:rPr lang="en-US" sz="2300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Self-assessment tool for students: Answer key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7354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300"/>
                        <a:buFont typeface="Garamond"/>
                        <a:buNone/>
                      </a:pPr>
                      <a:r>
                        <a:rPr lang="en-US" sz="2300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Assessment of phonetic knowledge and skills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7156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2300"/>
                        <a:buFont typeface="Garamond"/>
                        <a:buNone/>
                      </a:pPr>
                      <a:r>
                        <a:rPr lang="en-US" sz="2300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Instructor exam review slides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7021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Exam Questions for each book chapter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62" name="Google Shape;162;p2"/>
          <p:cNvSpPr/>
          <p:nvPr/>
        </p:nvSpPr>
        <p:spPr>
          <a:xfrm>
            <a:off x="486138" y="496088"/>
            <a:ext cx="3823215" cy="5883295"/>
          </a:xfrm>
          <a:prstGeom prst="rect">
            <a:avLst/>
          </a:prstGeom>
          <a:blipFill rotWithShape="1">
            <a:blip r:embed="rId4">
              <a:alphaModFix/>
            </a:blip>
            <a:tile algn="tl" flip="none" tx="0" sx="100000" ty="0" sy="100000"/>
          </a:blipFill>
          <a:ln>
            <a:noFill/>
          </a:ln>
          <a:effectLst>
            <a:outerShdw blurRad="114300" sx="99000" rotWithShape="0" algn="t" dir="5400000" dist="127000" sy="99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63" name="Google Shape;163;p2"/>
          <p:cNvSpPr/>
          <p:nvPr/>
        </p:nvSpPr>
        <p:spPr>
          <a:xfrm>
            <a:off x="608012" y="609600"/>
            <a:ext cx="3552006" cy="5638800"/>
          </a:xfrm>
          <a:prstGeom prst="rect">
            <a:avLst/>
          </a:prstGeom>
          <a:noFill/>
          <a:ln cap="flat" cmpd="sng" w="158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64" name="Google Shape;164;p2"/>
          <p:cNvSpPr txBox="1"/>
          <p:nvPr>
            <p:ph type="title"/>
          </p:nvPr>
        </p:nvSpPr>
        <p:spPr>
          <a:xfrm>
            <a:off x="1055599" y="1055077"/>
            <a:ext cx="2532909" cy="479457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en-US">
                <a:solidFill>
                  <a:srgbClr val="262626"/>
                </a:solidFill>
              </a:rPr>
              <a:t>Student Resources</a:t>
            </a:r>
            <a:endParaRPr/>
          </a:p>
        </p:txBody>
      </p:sp>
      <p:sp>
        <p:nvSpPr>
          <p:cNvPr id="165" name="Google Shape;165;p2"/>
          <p:cNvSpPr/>
          <p:nvPr/>
        </p:nvSpPr>
        <p:spPr>
          <a:xfrm>
            <a:off x="4652053" y="-2"/>
            <a:ext cx="7539947" cy="685800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grpSp>
        <p:nvGrpSpPr>
          <p:cNvPr id="166" name="Google Shape;166;p2"/>
          <p:cNvGrpSpPr/>
          <p:nvPr/>
        </p:nvGrpSpPr>
        <p:grpSpPr>
          <a:xfrm>
            <a:off x="5470072" y="804670"/>
            <a:ext cx="5914209" cy="5248656"/>
            <a:chOff x="0" y="0"/>
            <a:chExt cx="5914209" cy="5248656"/>
          </a:xfrm>
        </p:grpSpPr>
        <p:cxnSp>
          <p:nvCxnSpPr>
            <p:cNvPr id="167" name="Google Shape;167;p2"/>
            <p:cNvCxnSpPr/>
            <p:nvPr/>
          </p:nvCxnSpPr>
          <p:spPr>
            <a:xfrm>
              <a:off x="0" y="0"/>
              <a:ext cx="5914209" cy="0"/>
            </a:xfrm>
            <a:prstGeom prst="straightConnector1">
              <a:avLst/>
            </a:prstGeom>
            <a:blipFill rotWithShape="1">
              <a:blip r:embed="rId5">
                <a:alphaModFix/>
              </a:blip>
              <a:tile algn="tl" flip="none" tx="0" sx="100000" ty="0" sy="100000"/>
            </a:blipFill>
            <a:ln cap="flat" cmpd="sng" w="9525">
              <a:solidFill>
                <a:srgbClr val="39976D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68" name="Google Shape;168;p2"/>
            <p:cNvSpPr/>
            <p:nvPr/>
          </p:nvSpPr>
          <p:spPr>
            <a:xfrm>
              <a:off x="0" y="0"/>
              <a:ext cx="5914209" cy="6560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2"/>
            <p:cNvSpPr txBox="1"/>
            <p:nvPr/>
          </p:nvSpPr>
          <p:spPr>
            <a:xfrm>
              <a:off x="0" y="0"/>
              <a:ext cx="5914209" cy="6560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87625" lIns="87625" spcFirstLastPara="1" rIns="87625" wrap="square" tIns="876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Garamond"/>
                <a:buNone/>
              </a:pPr>
              <a:r>
                <a:rPr lang="en-US" sz="2300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rPr>
                <a:t>Audio sound files</a:t>
              </a:r>
              <a:endParaRPr/>
            </a:p>
          </p:txBody>
        </p:sp>
        <p:cxnSp>
          <p:nvCxnSpPr>
            <p:cNvPr id="170" name="Google Shape;170;p2"/>
            <p:cNvCxnSpPr/>
            <p:nvPr/>
          </p:nvCxnSpPr>
          <p:spPr>
            <a:xfrm>
              <a:off x="0" y="656082"/>
              <a:ext cx="5914209" cy="0"/>
            </a:xfrm>
            <a:prstGeom prst="straightConnector1">
              <a:avLst/>
            </a:prstGeom>
            <a:blipFill rotWithShape="1">
              <a:blip r:embed="rId6">
                <a:alphaModFix/>
              </a:blip>
              <a:tile algn="tl" flip="none" tx="0" sx="100000" ty="0" sy="100000"/>
            </a:blipFill>
            <a:ln cap="flat" cmpd="sng" w="9525">
              <a:solidFill>
                <a:srgbClr val="446E9C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71" name="Google Shape;171;p2"/>
            <p:cNvSpPr/>
            <p:nvPr/>
          </p:nvSpPr>
          <p:spPr>
            <a:xfrm>
              <a:off x="0" y="656082"/>
              <a:ext cx="5914209" cy="6560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2"/>
            <p:cNvSpPr txBox="1"/>
            <p:nvPr/>
          </p:nvSpPr>
          <p:spPr>
            <a:xfrm>
              <a:off x="0" y="656082"/>
              <a:ext cx="5914209" cy="6560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87625" lIns="87625" spcFirstLastPara="1" rIns="87625" wrap="square" tIns="876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Garamond"/>
                <a:buNone/>
              </a:pPr>
              <a:r>
                <a:rPr lang="en-US" sz="2300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rPr>
                <a:t>Flashcards for vocabulary</a:t>
              </a:r>
              <a:endParaRPr/>
            </a:p>
          </p:txBody>
        </p:sp>
        <p:cxnSp>
          <p:nvCxnSpPr>
            <p:cNvPr id="173" name="Google Shape;173;p2"/>
            <p:cNvCxnSpPr/>
            <p:nvPr/>
          </p:nvCxnSpPr>
          <p:spPr>
            <a:xfrm>
              <a:off x="0" y="1312164"/>
              <a:ext cx="5914209" cy="0"/>
            </a:xfrm>
            <a:prstGeom prst="straightConnector1">
              <a:avLst/>
            </a:prstGeom>
            <a:blipFill rotWithShape="1">
              <a:blip r:embed="rId7">
                <a:alphaModFix/>
              </a:blip>
              <a:tile algn="tl" flip="none" tx="0" sx="100000" ty="0" sy="100000"/>
            </a:blipFill>
            <a:ln cap="flat" cmpd="sng" w="9525">
              <a:solidFill>
                <a:srgbClr val="A23930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74" name="Google Shape;174;p2"/>
            <p:cNvSpPr/>
            <p:nvPr/>
          </p:nvSpPr>
          <p:spPr>
            <a:xfrm>
              <a:off x="0" y="1312164"/>
              <a:ext cx="5914209" cy="6560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2"/>
            <p:cNvSpPr txBox="1"/>
            <p:nvPr/>
          </p:nvSpPr>
          <p:spPr>
            <a:xfrm>
              <a:off x="0" y="1312164"/>
              <a:ext cx="5914209" cy="6560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87625" lIns="87625" spcFirstLastPara="1" rIns="87625" wrap="square" tIns="876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Garamond"/>
                <a:buNone/>
              </a:pPr>
              <a:r>
                <a:rPr lang="en-US" sz="2300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rPr>
                <a:t>Mnemonic flashcards for IPA symbols</a:t>
              </a:r>
              <a:endParaRPr/>
            </a:p>
          </p:txBody>
        </p:sp>
        <p:cxnSp>
          <p:nvCxnSpPr>
            <p:cNvPr id="176" name="Google Shape;176;p2"/>
            <p:cNvCxnSpPr/>
            <p:nvPr/>
          </p:nvCxnSpPr>
          <p:spPr>
            <a:xfrm>
              <a:off x="0" y="1968246"/>
              <a:ext cx="5914209" cy="0"/>
            </a:xfrm>
            <a:prstGeom prst="straightConnector1">
              <a:avLst/>
            </a:prstGeom>
            <a:blipFill rotWithShape="1">
              <a:blip r:embed="rId8">
                <a:alphaModFix/>
              </a:blip>
              <a:tile algn="tl" flip="none" tx="0" sx="100000" ty="0" sy="100000"/>
            </a:blipFill>
            <a:ln cap="flat" cmpd="sng" w="9525">
              <a:solidFill>
                <a:srgbClr val="D77727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77" name="Google Shape;177;p2"/>
            <p:cNvSpPr/>
            <p:nvPr/>
          </p:nvSpPr>
          <p:spPr>
            <a:xfrm>
              <a:off x="0" y="1968246"/>
              <a:ext cx="5914209" cy="6560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2"/>
            <p:cNvSpPr txBox="1"/>
            <p:nvPr/>
          </p:nvSpPr>
          <p:spPr>
            <a:xfrm>
              <a:off x="0" y="1968246"/>
              <a:ext cx="5914209" cy="6560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87625" lIns="87625" spcFirstLastPara="1" rIns="87625" wrap="square" tIns="876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Garamond"/>
                <a:buNone/>
              </a:pPr>
              <a:r>
                <a:rPr lang="en-US" sz="2300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rPr>
                <a:t>Printable study aids</a:t>
              </a:r>
              <a:endParaRPr/>
            </a:p>
          </p:txBody>
        </p:sp>
        <p:cxnSp>
          <p:nvCxnSpPr>
            <p:cNvPr id="179" name="Google Shape;179;p2"/>
            <p:cNvCxnSpPr/>
            <p:nvPr/>
          </p:nvCxnSpPr>
          <p:spPr>
            <a:xfrm>
              <a:off x="0" y="2624328"/>
              <a:ext cx="5914209" cy="0"/>
            </a:xfrm>
            <a:prstGeom prst="straightConnector1">
              <a:avLst/>
            </a:prstGeom>
            <a:blipFill rotWithShape="1">
              <a:blip r:embed="rId9">
                <a:alphaModFix/>
              </a:blip>
              <a:tile algn="tl" flip="none" tx="0" sx="100000" ty="0" sy="100000"/>
            </a:blipFill>
            <a:ln cap="flat" cmpd="sng" w="9525">
              <a:solidFill>
                <a:srgbClr val="DDB33E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80" name="Google Shape;180;p2"/>
            <p:cNvSpPr/>
            <p:nvPr/>
          </p:nvSpPr>
          <p:spPr>
            <a:xfrm>
              <a:off x="0" y="2624328"/>
              <a:ext cx="5914209" cy="6560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2"/>
            <p:cNvSpPr txBox="1"/>
            <p:nvPr/>
          </p:nvSpPr>
          <p:spPr>
            <a:xfrm>
              <a:off x="0" y="2624328"/>
              <a:ext cx="5914209" cy="6560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87625" lIns="87625" spcFirstLastPara="1" rIns="87625" wrap="square" tIns="876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ts val="2300"/>
                <a:buFont typeface="Garamond"/>
                <a:buNone/>
              </a:pPr>
              <a:r>
                <a:rPr lang="en-US" sz="2300">
                  <a:solidFill>
                    <a:srgbClr val="C00000"/>
                  </a:solidFill>
                  <a:latin typeface="Garamond"/>
                  <a:ea typeface="Garamond"/>
                  <a:cs typeface="Garamond"/>
                  <a:sym typeface="Garamond"/>
                </a:rPr>
                <a:t>Phonetic transcription readiness quiz</a:t>
              </a:r>
              <a:endParaRPr/>
            </a:p>
          </p:txBody>
        </p:sp>
        <p:cxnSp>
          <p:nvCxnSpPr>
            <p:cNvPr id="182" name="Google Shape;182;p2"/>
            <p:cNvCxnSpPr/>
            <p:nvPr/>
          </p:nvCxnSpPr>
          <p:spPr>
            <a:xfrm>
              <a:off x="0" y="3280410"/>
              <a:ext cx="5914209" cy="0"/>
            </a:xfrm>
            <a:prstGeom prst="straightConnector1">
              <a:avLst/>
            </a:prstGeom>
            <a:blipFill rotWithShape="1">
              <a:blip r:embed="rId5">
                <a:alphaModFix/>
              </a:blip>
              <a:tile algn="tl" flip="none" tx="0" sx="100000" ty="0" sy="100000"/>
            </a:blipFill>
            <a:ln cap="flat" cmpd="sng" w="9525">
              <a:solidFill>
                <a:srgbClr val="39976D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83" name="Google Shape;183;p2"/>
            <p:cNvSpPr/>
            <p:nvPr/>
          </p:nvSpPr>
          <p:spPr>
            <a:xfrm>
              <a:off x="0" y="3280410"/>
              <a:ext cx="5914209" cy="6560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2"/>
            <p:cNvSpPr txBox="1"/>
            <p:nvPr/>
          </p:nvSpPr>
          <p:spPr>
            <a:xfrm>
              <a:off x="0" y="3280410"/>
              <a:ext cx="5914209" cy="6560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87625" lIns="87625" spcFirstLastPara="1" rIns="87625" wrap="square" tIns="876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ts val="2300"/>
                <a:buFont typeface="Garamond"/>
                <a:buNone/>
              </a:pPr>
              <a:r>
                <a:rPr lang="en-US" sz="2300">
                  <a:solidFill>
                    <a:srgbClr val="C00000"/>
                  </a:solidFill>
                  <a:latin typeface="Garamond"/>
                  <a:ea typeface="Garamond"/>
                  <a:cs typeface="Garamond"/>
                  <a:sym typeface="Garamond"/>
                </a:rPr>
                <a:t>Phonetic transcription readiness tutorials</a:t>
              </a:r>
              <a:endParaRPr/>
            </a:p>
          </p:txBody>
        </p:sp>
        <p:cxnSp>
          <p:nvCxnSpPr>
            <p:cNvPr id="185" name="Google Shape;185;p2"/>
            <p:cNvCxnSpPr/>
            <p:nvPr/>
          </p:nvCxnSpPr>
          <p:spPr>
            <a:xfrm>
              <a:off x="0" y="3936492"/>
              <a:ext cx="5914209" cy="0"/>
            </a:xfrm>
            <a:prstGeom prst="straightConnector1">
              <a:avLst/>
            </a:prstGeom>
            <a:blipFill rotWithShape="1">
              <a:blip r:embed="rId6">
                <a:alphaModFix/>
              </a:blip>
              <a:tile algn="tl" flip="none" tx="0" sx="100000" ty="0" sy="100000"/>
            </a:blipFill>
            <a:ln cap="flat" cmpd="sng" w="9525">
              <a:solidFill>
                <a:srgbClr val="446E9C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86" name="Google Shape;186;p2"/>
            <p:cNvSpPr/>
            <p:nvPr/>
          </p:nvSpPr>
          <p:spPr>
            <a:xfrm>
              <a:off x="0" y="3936492"/>
              <a:ext cx="5914209" cy="6560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2"/>
            <p:cNvSpPr txBox="1"/>
            <p:nvPr/>
          </p:nvSpPr>
          <p:spPr>
            <a:xfrm>
              <a:off x="0" y="3936492"/>
              <a:ext cx="5914209" cy="6560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87625" lIns="87625" spcFirstLastPara="1" rIns="87625" wrap="square" tIns="876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Garamond"/>
                <a:buNone/>
              </a:pPr>
              <a:r>
                <a:rPr lang="en-US" sz="2300">
                  <a:solidFill>
                    <a:srgbClr val="9900FF"/>
                  </a:solidFill>
                  <a:latin typeface="Garamond"/>
                  <a:ea typeface="Garamond"/>
                  <a:cs typeface="Garamond"/>
                  <a:sym typeface="Garamond"/>
                </a:rPr>
                <a:t>Audio case studies of typical speech development</a:t>
              </a:r>
              <a:endParaRPr>
                <a:solidFill>
                  <a:srgbClr val="9900FF"/>
                </a:solidFill>
              </a:endParaRPr>
            </a:p>
          </p:txBody>
        </p:sp>
        <p:cxnSp>
          <p:nvCxnSpPr>
            <p:cNvPr id="188" name="Google Shape;188;p2"/>
            <p:cNvCxnSpPr/>
            <p:nvPr/>
          </p:nvCxnSpPr>
          <p:spPr>
            <a:xfrm>
              <a:off x="0" y="4592574"/>
              <a:ext cx="5914209" cy="0"/>
            </a:xfrm>
            <a:prstGeom prst="straightConnector1">
              <a:avLst/>
            </a:prstGeom>
            <a:blipFill rotWithShape="1">
              <a:blip r:embed="rId7">
                <a:alphaModFix/>
              </a:blip>
              <a:tile algn="tl" flip="none" tx="0" sx="100000" ty="0" sy="100000"/>
            </a:blipFill>
            <a:ln cap="flat" cmpd="sng" w="9525">
              <a:solidFill>
                <a:srgbClr val="A23930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89" name="Google Shape;189;p2"/>
            <p:cNvSpPr/>
            <p:nvPr/>
          </p:nvSpPr>
          <p:spPr>
            <a:xfrm>
              <a:off x="0" y="4592574"/>
              <a:ext cx="5914209" cy="6560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2"/>
            <p:cNvSpPr txBox="1"/>
            <p:nvPr/>
          </p:nvSpPr>
          <p:spPr>
            <a:xfrm>
              <a:off x="0" y="4592574"/>
              <a:ext cx="5914209" cy="6560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87625" lIns="87625" spcFirstLastPara="1" rIns="87625" wrap="square" tIns="876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ts val="2300"/>
                <a:buFont typeface="Garamond"/>
                <a:buNone/>
              </a:pPr>
              <a:r>
                <a:rPr lang="en-US" sz="2300">
                  <a:solidFill>
                    <a:srgbClr val="C00000"/>
                  </a:solidFill>
                  <a:latin typeface="Garamond"/>
                  <a:ea typeface="Garamond"/>
                  <a:cs typeface="Garamond"/>
                  <a:sym typeface="Garamond"/>
                </a:rPr>
                <a:t>Video case studies of disordered child speech</a:t>
              </a:r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314a106eca5_0_130"/>
          <p:cNvSpPr/>
          <p:nvPr/>
        </p:nvSpPr>
        <p:spPr>
          <a:xfrm>
            <a:off x="0" y="0"/>
            <a:ext cx="12189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70" name="Google Shape;470;g314a106eca5_0_130"/>
          <p:cNvSpPr/>
          <p:nvPr/>
        </p:nvSpPr>
        <p:spPr>
          <a:xfrm>
            <a:off x="486138" y="496088"/>
            <a:ext cx="3823200" cy="5883300"/>
          </a:xfrm>
          <a:prstGeom prst="rect">
            <a:avLst/>
          </a:prstGeom>
          <a:blipFill rotWithShape="1">
            <a:blip r:embed="rId4">
              <a:alphaModFix/>
            </a:blip>
            <a:tile algn="tl" flip="none" tx="0" sx="100003" ty="0" sy="100003"/>
          </a:blipFill>
          <a:ln>
            <a:noFill/>
          </a:ln>
          <a:effectLst>
            <a:outerShdw blurRad="114300" sx="99000" rotWithShape="0" algn="t" dir="5400000" dist="127000" sy="99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71" name="Google Shape;471;g314a106eca5_0_130"/>
          <p:cNvSpPr/>
          <p:nvPr/>
        </p:nvSpPr>
        <p:spPr>
          <a:xfrm>
            <a:off x="608012" y="609600"/>
            <a:ext cx="3552000" cy="5638800"/>
          </a:xfrm>
          <a:prstGeom prst="rect">
            <a:avLst/>
          </a:prstGeom>
          <a:noFill/>
          <a:ln cap="flat" cmpd="sng" w="158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72" name="Google Shape;472;g314a106eca5_0_130"/>
          <p:cNvSpPr txBox="1"/>
          <p:nvPr>
            <p:ph type="title"/>
          </p:nvPr>
        </p:nvSpPr>
        <p:spPr>
          <a:xfrm>
            <a:off x="1055599" y="1055077"/>
            <a:ext cx="2532900" cy="479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en-US"/>
              <a:t>Faculty </a:t>
            </a:r>
            <a:r>
              <a:rPr lang="en-US">
                <a:solidFill>
                  <a:srgbClr val="262626"/>
                </a:solidFill>
              </a:rPr>
              <a:t>Resources</a:t>
            </a:r>
            <a:endParaRPr/>
          </a:p>
        </p:txBody>
      </p:sp>
      <p:sp>
        <p:nvSpPr>
          <p:cNvPr id="473" name="Google Shape;473;g314a106eca5_0_130"/>
          <p:cNvSpPr/>
          <p:nvPr/>
        </p:nvSpPr>
        <p:spPr>
          <a:xfrm>
            <a:off x="4652053" y="-2"/>
            <a:ext cx="75399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graphicFrame>
        <p:nvGraphicFramePr>
          <p:cNvPr id="474" name="Google Shape;474;g314a106eca5_0_130"/>
          <p:cNvGraphicFramePr/>
          <p:nvPr/>
        </p:nvGraphicFramePr>
        <p:xfrm>
          <a:off x="4788900" y="161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{33DFEE36-A7E0-44E8-B680-8EFF84084E22}</a:tableStyleId>
              </a:tblPr>
              <a:tblGrid>
                <a:gridCol w="7042575"/>
              </a:tblGrid>
              <a:tr h="8935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Instructor teaching slides. 38-84 slides per chapter.  Include figures &amp; tables. Acoustics’ chapter divided into four subsets. </a:t>
                      </a:r>
                      <a:endParaRPr sz="2200"/>
                    </a:p>
                  </a:txBody>
                  <a:tcPr marT="91425" marB="91425" marR="91425" marL="91425"/>
                </a:tc>
              </a:tr>
              <a:tr h="7728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Instructor summaries.  </a:t>
                      </a:r>
                      <a:r>
                        <a:rPr lang="en-US" sz="2000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Outline of chapter topics for review.</a:t>
                      </a:r>
                      <a:r>
                        <a:rPr lang="en-US" sz="2200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 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7073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4 syllabi templates (11 &amp; 15 week courses; 2 or 3 meetings/wk 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7894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>
                          <a:solidFill>
                            <a:srgbClr val="9900FF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DYGIs. </a:t>
                      </a:r>
                      <a:r>
                        <a:rPr lang="en-US" sz="2200">
                          <a:solidFill>
                            <a:srgbClr val="9900FF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Review questions &amp; scenarios to ensure topic understanding</a:t>
                      </a:r>
                      <a:endParaRPr sz="1300"/>
                    </a:p>
                  </a:txBody>
                  <a:tcPr marT="91425" marB="91425" marR="91425" marL="91425"/>
                </a:tc>
              </a:tr>
              <a:tr h="611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solidFill>
                            <a:srgbClr val="9900FF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Applied Science chapter frameworks. </a:t>
                      </a:r>
                      <a:endParaRPr sz="1300"/>
                    </a:p>
                  </a:txBody>
                  <a:tcPr marT="91425" marB="91425" marR="91425" marL="91425"/>
                </a:tc>
              </a:tr>
              <a:tr h="7022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Self-assessment tool for students: Answer key</a:t>
                      </a:r>
                      <a:endParaRPr sz="2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9864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solidFill>
                            <a:srgbClr val="9900FF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Assessment of phonetic knowledge and skills. Determine preparedness for undergrad &amp; grad SSD courses.</a:t>
                      </a:r>
                      <a:endParaRPr sz="1300">
                        <a:solidFill>
                          <a:srgbClr val="9900FF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6386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Instructor exam review slides. </a:t>
                      </a:r>
                      <a:endParaRPr sz="2200"/>
                    </a:p>
                  </a:txBody>
                  <a:tcPr marT="91425" marB="91425" marR="91425" marL="91425"/>
                </a:tc>
              </a:tr>
              <a:tr h="6402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25 Multiple Choice </a:t>
                      </a:r>
                      <a:r>
                        <a:rPr lang="en-US" sz="2200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Exam Questions for each book chapter</a:t>
                      </a:r>
                      <a:endParaRPr sz="22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314a106eca5_0_139"/>
          <p:cNvSpPr txBox="1"/>
          <p:nvPr>
            <p:ph type="title"/>
          </p:nvPr>
        </p:nvSpPr>
        <p:spPr>
          <a:xfrm>
            <a:off x="1295402" y="982132"/>
            <a:ext cx="9601200" cy="1303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1" name="Google Shape;481;g314a106eca5_0_139"/>
          <p:cNvSpPr txBox="1"/>
          <p:nvPr>
            <p:ph idx="1" type="body"/>
          </p:nvPr>
        </p:nvSpPr>
        <p:spPr>
          <a:xfrm>
            <a:off x="1295401" y="2556932"/>
            <a:ext cx="9601200" cy="3318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600"/>
              </a:spcAft>
              <a:buNone/>
            </a:pPr>
            <a:r>
              <a:t/>
            </a:r>
            <a:endParaRPr/>
          </a:p>
        </p:txBody>
      </p:sp>
      <p:pic>
        <p:nvPicPr>
          <p:cNvPr id="482" name="Google Shape;482;g314a106eca5_0_1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1025" y="583075"/>
            <a:ext cx="10522701" cy="5919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314a106eca5_0_146"/>
          <p:cNvSpPr txBox="1"/>
          <p:nvPr>
            <p:ph type="title"/>
          </p:nvPr>
        </p:nvSpPr>
        <p:spPr>
          <a:xfrm>
            <a:off x="1295402" y="982132"/>
            <a:ext cx="9601200" cy="1303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9" name="Google Shape;489;g314a106eca5_0_146"/>
          <p:cNvSpPr txBox="1"/>
          <p:nvPr>
            <p:ph idx="1" type="body"/>
          </p:nvPr>
        </p:nvSpPr>
        <p:spPr>
          <a:xfrm>
            <a:off x="1295401" y="2556932"/>
            <a:ext cx="9601200" cy="3318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600"/>
              </a:spcAft>
              <a:buNone/>
            </a:pPr>
            <a:r>
              <a:t/>
            </a:r>
            <a:endParaRPr/>
          </a:p>
        </p:txBody>
      </p:sp>
      <p:pic>
        <p:nvPicPr>
          <p:cNvPr id="490" name="Google Shape;490;g314a106eca5_0_1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7075" y="667250"/>
            <a:ext cx="10203351" cy="573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314a106eca5_0_153"/>
          <p:cNvSpPr txBox="1"/>
          <p:nvPr>
            <p:ph type="title"/>
          </p:nvPr>
        </p:nvSpPr>
        <p:spPr>
          <a:xfrm>
            <a:off x="1295402" y="982132"/>
            <a:ext cx="9601200" cy="1303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7" name="Google Shape;497;g314a106eca5_0_153"/>
          <p:cNvSpPr txBox="1"/>
          <p:nvPr>
            <p:ph idx="1" type="body"/>
          </p:nvPr>
        </p:nvSpPr>
        <p:spPr>
          <a:xfrm>
            <a:off x="1295401" y="2556932"/>
            <a:ext cx="9601200" cy="3318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600"/>
              </a:spcAft>
              <a:buNone/>
            </a:pPr>
            <a:r>
              <a:t/>
            </a:r>
            <a:endParaRPr/>
          </a:p>
        </p:txBody>
      </p:sp>
      <p:pic>
        <p:nvPicPr>
          <p:cNvPr id="498" name="Google Shape;498;g314a106eca5_0_1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8550" y="583925"/>
            <a:ext cx="10355424" cy="582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314a106eca5_0_225"/>
          <p:cNvSpPr/>
          <p:nvPr/>
        </p:nvSpPr>
        <p:spPr>
          <a:xfrm>
            <a:off x="0" y="0"/>
            <a:ext cx="12189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05" name="Google Shape;505;g314a106eca5_0_225"/>
          <p:cNvSpPr/>
          <p:nvPr/>
        </p:nvSpPr>
        <p:spPr>
          <a:xfrm>
            <a:off x="486138" y="496088"/>
            <a:ext cx="3823200" cy="5883300"/>
          </a:xfrm>
          <a:prstGeom prst="rect">
            <a:avLst/>
          </a:prstGeom>
          <a:blipFill rotWithShape="1">
            <a:blip r:embed="rId4">
              <a:alphaModFix/>
            </a:blip>
            <a:tile algn="tl" flip="none" tx="0" sx="100003" ty="0" sy="100003"/>
          </a:blipFill>
          <a:ln>
            <a:noFill/>
          </a:ln>
          <a:effectLst>
            <a:outerShdw blurRad="114300" sx="99000" rotWithShape="0" algn="t" dir="5400000" dist="127000" sy="99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06" name="Google Shape;506;g314a106eca5_0_225"/>
          <p:cNvSpPr/>
          <p:nvPr/>
        </p:nvSpPr>
        <p:spPr>
          <a:xfrm>
            <a:off x="608012" y="609600"/>
            <a:ext cx="3552000" cy="5638800"/>
          </a:xfrm>
          <a:prstGeom prst="rect">
            <a:avLst/>
          </a:prstGeom>
          <a:noFill/>
          <a:ln cap="flat" cmpd="sng" w="158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07" name="Google Shape;507;g314a106eca5_0_225"/>
          <p:cNvSpPr txBox="1"/>
          <p:nvPr>
            <p:ph type="title"/>
          </p:nvPr>
        </p:nvSpPr>
        <p:spPr>
          <a:xfrm>
            <a:off x="807719" y="1055077"/>
            <a:ext cx="3200700" cy="479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Garamond"/>
              <a:buNone/>
            </a:pPr>
            <a:r>
              <a:rPr lang="en-US">
                <a:solidFill>
                  <a:srgbClr val="9900FF"/>
                </a:solidFill>
              </a:rPr>
              <a:t>Assessment of Phonological Knowledge &amp; Skills</a:t>
            </a:r>
            <a:endParaRPr>
              <a:solidFill>
                <a:srgbClr val="9900FF"/>
              </a:solidFill>
            </a:endParaRPr>
          </a:p>
        </p:txBody>
      </p:sp>
      <p:sp>
        <p:nvSpPr>
          <p:cNvPr id="508" name="Google Shape;508;g314a106eca5_0_225"/>
          <p:cNvSpPr/>
          <p:nvPr/>
        </p:nvSpPr>
        <p:spPr>
          <a:xfrm>
            <a:off x="4656150" y="0"/>
            <a:ext cx="75357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 sz="2800">
                <a:solidFill>
                  <a:schemeClr val="dk1"/>
                </a:solidFill>
              </a:rPr>
              <a:t>Differences in phonetics’ knowledge of SSD students. Varied preparedness for transcribing and analyzing speech.</a:t>
            </a:r>
            <a:endParaRPr sz="2800">
              <a:solidFill>
                <a:schemeClr val="dk1"/>
              </a:solidFill>
            </a:endParaRPr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 sz="2800">
                <a:solidFill>
                  <a:schemeClr val="dk1"/>
                </a:solidFill>
              </a:rPr>
              <a:t>Refresh skills with student self-assessment quiz</a:t>
            </a:r>
            <a:endParaRPr sz="2800">
              <a:solidFill>
                <a:schemeClr val="dk1"/>
              </a:solidFill>
            </a:endParaRPr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 sz="2800">
                <a:solidFill>
                  <a:schemeClr val="dk1"/>
                </a:solidFill>
              </a:rPr>
              <a:t>Assessment</a:t>
            </a:r>
            <a:endParaRPr sz="2800">
              <a:solidFill>
                <a:schemeClr val="dk1"/>
              </a:solidFill>
            </a:endParaRPr>
          </a:p>
          <a:p>
            <a:pPr indent="-4064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○"/>
            </a:pPr>
            <a:r>
              <a:rPr lang="en-US" sz="2800">
                <a:solidFill>
                  <a:schemeClr val="dk1"/>
                </a:solidFill>
              </a:rPr>
              <a:t>Tests five core phonetic topics</a:t>
            </a:r>
            <a:endParaRPr sz="2800">
              <a:solidFill>
                <a:schemeClr val="dk1"/>
              </a:solidFill>
            </a:endParaRPr>
          </a:p>
          <a:p>
            <a:pPr indent="-4064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○"/>
            </a:pPr>
            <a:r>
              <a:rPr lang="en-US" sz="2800">
                <a:solidFill>
                  <a:schemeClr val="dk1"/>
                </a:solidFill>
              </a:rPr>
              <a:t>Add phonetic transcription by hand. </a:t>
            </a:r>
            <a:endParaRPr sz="2800">
              <a:solidFill>
                <a:schemeClr val="dk1"/>
              </a:solidFill>
            </a:endParaRPr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 sz="2800">
                <a:solidFill>
                  <a:schemeClr val="dk1"/>
                </a:solidFill>
              </a:rPr>
              <a:t>Provide students with results and textbook sections to review.</a:t>
            </a:r>
            <a:endParaRPr sz="2800">
              <a:solidFill>
                <a:schemeClr val="dk1"/>
              </a:solidFill>
            </a:endParaRPr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 sz="2800">
                <a:solidFill>
                  <a:schemeClr val="dk1"/>
                </a:solidFill>
              </a:rPr>
              <a:t>Supplement with workbook.</a:t>
            </a:r>
            <a:endParaRPr sz="2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314a106eca5_0_160"/>
          <p:cNvSpPr txBox="1"/>
          <p:nvPr>
            <p:ph type="title"/>
          </p:nvPr>
        </p:nvSpPr>
        <p:spPr>
          <a:xfrm>
            <a:off x="1295402" y="982132"/>
            <a:ext cx="9601200" cy="1303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I.</a:t>
            </a:r>
            <a:r>
              <a:rPr lang="en-US" sz="2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b="1" lang="en-US" sz="3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Sounds in Words</a:t>
            </a:r>
            <a:endParaRPr b="1" sz="2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15" name="Google Shape;515;g314a106eca5_0_160"/>
          <p:cNvSpPr txBox="1"/>
          <p:nvPr>
            <p:ph idx="1" type="body"/>
          </p:nvPr>
        </p:nvSpPr>
        <p:spPr>
          <a:xfrm>
            <a:off x="1295401" y="2556932"/>
            <a:ext cx="9601200" cy="3318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70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   	How many speech sounds are in the word </a:t>
            </a:r>
            <a:r>
              <a:rPr i="1" lang="en-US" sz="170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moisturizing?</a:t>
            </a:r>
            <a:endParaRPr i="1" sz="1708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a.    	3</a:t>
            </a:r>
            <a:endParaRPr sz="1708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b.    	4</a:t>
            </a:r>
            <a:endParaRPr sz="1708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c.    	5</a:t>
            </a:r>
            <a:endParaRPr sz="1708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d.    	6</a:t>
            </a:r>
            <a:endParaRPr sz="1708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e.    	7</a:t>
            </a:r>
            <a:endParaRPr sz="1708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f.     	8</a:t>
            </a:r>
            <a:endParaRPr sz="1708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g.    	9</a:t>
            </a:r>
            <a:endParaRPr sz="1708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h.    	10</a:t>
            </a:r>
            <a:endParaRPr sz="1708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i.      	11</a:t>
            </a:r>
            <a:endParaRPr sz="1708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j.      	12</a:t>
            </a:r>
            <a:endParaRPr sz="1708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5845"/>
              <a:buFont typeface="Arial"/>
              <a:buNone/>
            </a:pPr>
            <a:r>
              <a:t/>
            </a:r>
            <a:endParaRPr sz="167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314a106eca5_0_169"/>
          <p:cNvSpPr txBox="1"/>
          <p:nvPr>
            <p:ph type="title"/>
          </p:nvPr>
        </p:nvSpPr>
        <p:spPr>
          <a:xfrm>
            <a:off x="1295402" y="982132"/>
            <a:ext cx="9601200" cy="1303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I.</a:t>
            </a:r>
            <a:r>
              <a:rPr lang="en-US" sz="2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b="1" lang="en-US" sz="3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Phonotactic Structure</a:t>
            </a:r>
            <a:endParaRPr b="1" sz="2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22" name="Google Shape;522;g314a106eca5_0_169"/>
          <p:cNvSpPr txBox="1"/>
          <p:nvPr>
            <p:ph idx="1" type="body"/>
          </p:nvPr>
        </p:nvSpPr>
        <p:spPr>
          <a:xfrm>
            <a:off x="1295401" y="2556932"/>
            <a:ext cx="9601200" cy="3318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7.	What is the phonotactic structure of the word </a:t>
            </a:r>
            <a:r>
              <a:rPr i="1" lang="en-US" sz="170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energy</a:t>
            </a:r>
            <a:r>
              <a:rPr lang="en-US" sz="170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1708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a.	VCV.CCV</a:t>
            </a:r>
            <a:endParaRPr sz="1708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b.	V.CVC.CV</a:t>
            </a:r>
            <a:endParaRPr sz="1708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c.	VC.V.CV</a:t>
            </a:r>
            <a:endParaRPr sz="1708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d.	V.CV.CV</a:t>
            </a:r>
            <a:endParaRPr sz="1708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8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7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314a106eca5_0_175"/>
          <p:cNvSpPr txBox="1"/>
          <p:nvPr>
            <p:ph type="title"/>
          </p:nvPr>
        </p:nvSpPr>
        <p:spPr>
          <a:xfrm>
            <a:off x="1295402" y="982132"/>
            <a:ext cx="9601200" cy="1303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III.</a:t>
            </a: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b="1" lang="en-US" sz="2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Lexical Stress Patterns</a:t>
            </a:r>
            <a:endParaRPr b="1" sz="5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29" name="Google Shape;529;g314a106eca5_0_175"/>
          <p:cNvSpPr txBox="1"/>
          <p:nvPr>
            <p:ph idx="1" type="body"/>
          </p:nvPr>
        </p:nvSpPr>
        <p:spPr>
          <a:xfrm>
            <a:off x="1295401" y="2556932"/>
            <a:ext cx="9601200" cy="3318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40000"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9.	Name the stress pattern in the word </a:t>
            </a:r>
            <a:r>
              <a:rPr i="1" lang="en-US" sz="54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configuration</a:t>
            </a:r>
            <a:r>
              <a:rPr lang="en-US" sz="54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54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54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a.	wSwww</a:t>
            </a:r>
            <a:endParaRPr sz="54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54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b.	wwSww</a:t>
            </a:r>
            <a:endParaRPr sz="54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54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c.	Swwww</a:t>
            </a:r>
            <a:endParaRPr sz="54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54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d.	wwwSw</a:t>
            </a:r>
            <a:endParaRPr sz="54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708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7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600"/>
              </a:spcAft>
              <a:buNone/>
            </a:pPr>
            <a:r>
              <a:t/>
            </a:r>
            <a:endParaRPr/>
          </a:p>
        </p:txBody>
      </p:sp>
      <p:sp>
        <p:nvSpPr>
          <p:cNvPr id="530" name="Google Shape;530;g314a106eca5_0_175"/>
          <p:cNvSpPr txBox="1"/>
          <p:nvPr/>
        </p:nvSpPr>
        <p:spPr>
          <a:xfrm>
            <a:off x="1690925" y="2621550"/>
            <a:ext cx="8758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314a106eca5_0_181"/>
          <p:cNvSpPr txBox="1"/>
          <p:nvPr>
            <p:ph type="title"/>
          </p:nvPr>
        </p:nvSpPr>
        <p:spPr>
          <a:xfrm>
            <a:off x="1295400" y="982125"/>
            <a:ext cx="10005900" cy="1303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IV. Consonant Voicing, Place, and Manner. </a:t>
            </a:r>
            <a:r>
              <a:rPr i="1" lang="en-US" sz="2888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Match the IPA symbol with its description.</a:t>
            </a:r>
            <a:endParaRPr i="1" sz="2888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33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V. Phonology of Consonants and Vowels</a:t>
            </a:r>
            <a:endParaRPr b="1" sz="3033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7" name="Google Shape;537;g314a106eca5_0_181"/>
          <p:cNvSpPr txBox="1"/>
          <p:nvPr>
            <p:ph idx="1" type="body"/>
          </p:nvPr>
        </p:nvSpPr>
        <p:spPr>
          <a:xfrm>
            <a:off x="1295401" y="2556932"/>
            <a:ext cx="9601200" cy="3318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806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	In which word is an unreleased stop most likely to be produced?</a:t>
            </a:r>
            <a:endParaRPr sz="2806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i="1" lang="en-US" sz="2806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a.	pan</a:t>
            </a:r>
            <a:endParaRPr i="1" sz="2806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i="1" lang="en-US" sz="2806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b.	pouch</a:t>
            </a:r>
            <a:endParaRPr i="1" sz="2806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i="1" lang="en-US" sz="2806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c.	napped</a:t>
            </a:r>
            <a:endParaRPr i="1" sz="2806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i="1" lang="en-US" sz="2806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d.	nice</a:t>
            </a:r>
            <a:endParaRPr i="1" sz="2806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708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7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96" name="Google Shape;196;p3"/>
          <p:cNvSpPr/>
          <p:nvPr/>
        </p:nvSpPr>
        <p:spPr>
          <a:xfrm>
            <a:off x="486138" y="496088"/>
            <a:ext cx="3823215" cy="5883295"/>
          </a:xfrm>
          <a:prstGeom prst="rect">
            <a:avLst/>
          </a:prstGeom>
          <a:blipFill rotWithShape="1">
            <a:blip r:embed="rId4">
              <a:alphaModFix/>
            </a:blip>
            <a:tile algn="tl" flip="none" tx="0" sx="100000" ty="0" sy="100000"/>
          </a:blipFill>
          <a:ln>
            <a:noFill/>
          </a:ln>
          <a:effectLst>
            <a:outerShdw blurRad="114300" sx="99000" rotWithShape="0" algn="t" dir="5400000" dist="127000" sy="99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97" name="Google Shape;197;p3"/>
          <p:cNvSpPr/>
          <p:nvPr/>
        </p:nvSpPr>
        <p:spPr>
          <a:xfrm>
            <a:off x="608012" y="609600"/>
            <a:ext cx="3552006" cy="5638800"/>
          </a:xfrm>
          <a:prstGeom prst="rect">
            <a:avLst/>
          </a:prstGeom>
          <a:noFill/>
          <a:ln cap="flat" cmpd="sng" w="158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98" name="Google Shape;198;p3"/>
          <p:cNvSpPr txBox="1"/>
          <p:nvPr>
            <p:ph type="title"/>
          </p:nvPr>
        </p:nvSpPr>
        <p:spPr>
          <a:xfrm>
            <a:off x="1055599" y="1055077"/>
            <a:ext cx="2532909" cy="479457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en-US">
                <a:solidFill>
                  <a:srgbClr val="262626"/>
                </a:solidFill>
              </a:rPr>
              <a:t>Student Resources</a:t>
            </a:r>
            <a:endParaRPr/>
          </a:p>
        </p:txBody>
      </p:sp>
      <p:sp>
        <p:nvSpPr>
          <p:cNvPr id="199" name="Google Shape;199;p3"/>
          <p:cNvSpPr/>
          <p:nvPr/>
        </p:nvSpPr>
        <p:spPr>
          <a:xfrm>
            <a:off x="4652053" y="-2"/>
            <a:ext cx="7539947" cy="685800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grpSp>
        <p:nvGrpSpPr>
          <p:cNvPr id="200" name="Google Shape;200;p3"/>
          <p:cNvGrpSpPr/>
          <p:nvPr/>
        </p:nvGrpSpPr>
        <p:grpSpPr>
          <a:xfrm>
            <a:off x="5451666" y="802389"/>
            <a:ext cx="5914209" cy="5935888"/>
            <a:chOff x="0" y="724"/>
            <a:chExt cx="5914209" cy="5935888"/>
          </a:xfrm>
        </p:grpSpPr>
        <p:cxnSp>
          <p:nvCxnSpPr>
            <p:cNvPr id="201" name="Google Shape;201;p3"/>
            <p:cNvCxnSpPr/>
            <p:nvPr/>
          </p:nvCxnSpPr>
          <p:spPr>
            <a:xfrm>
              <a:off x="0" y="724"/>
              <a:ext cx="5914209" cy="0"/>
            </a:xfrm>
            <a:prstGeom prst="straightConnector1">
              <a:avLst/>
            </a:prstGeom>
            <a:blipFill rotWithShape="1">
              <a:blip r:embed="rId5">
                <a:alphaModFix/>
              </a:blip>
              <a:tile algn="tl" flip="none" tx="0" sx="100000" ty="0" sy="100000"/>
            </a:blipFill>
            <a:ln cap="flat" cmpd="sng" w="9525">
              <a:solidFill>
                <a:srgbClr val="39976D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02" name="Google Shape;202;p3"/>
            <p:cNvSpPr/>
            <p:nvPr/>
          </p:nvSpPr>
          <p:spPr>
            <a:xfrm>
              <a:off x="0" y="724"/>
              <a:ext cx="5914209" cy="6595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3"/>
            <p:cNvSpPr txBox="1"/>
            <p:nvPr/>
          </p:nvSpPr>
          <p:spPr>
            <a:xfrm>
              <a:off x="0" y="724"/>
              <a:ext cx="5914209" cy="6595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2375" lIns="72375" spcFirstLastPara="1" rIns="72375" wrap="square" tIns="723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Garamond"/>
                <a:buNone/>
              </a:pPr>
              <a:r>
                <a:rPr lang="en-US" sz="1900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rPr>
                <a:t>Audio sound files: Ability to click on highlighted a symbol or word to hear its pronunciation</a:t>
              </a:r>
              <a:endParaRPr/>
            </a:p>
          </p:txBody>
        </p:sp>
        <p:cxnSp>
          <p:nvCxnSpPr>
            <p:cNvPr id="204" name="Google Shape;204;p3"/>
            <p:cNvCxnSpPr/>
            <p:nvPr/>
          </p:nvCxnSpPr>
          <p:spPr>
            <a:xfrm>
              <a:off x="0" y="660267"/>
              <a:ext cx="5914209" cy="0"/>
            </a:xfrm>
            <a:prstGeom prst="straightConnector1">
              <a:avLst/>
            </a:prstGeom>
            <a:blipFill rotWithShape="1">
              <a:blip r:embed="rId6">
                <a:alphaModFix/>
              </a:blip>
              <a:tile algn="tl" flip="none" tx="0" sx="100000" ty="0" sy="100000"/>
            </a:blipFill>
            <a:ln cap="flat" cmpd="sng" w="9525">
              <a:solidFill>
                <a:srgbClr val="446E9C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05" name="Google Shape;205;p3"/>
            <p:cNvSpPr/>
            <p:nvPr/>
          </p:nvSpPr>
          <p:spPr>
            <a:xfrm>
              <a:off x="0" y="660267"/>
              <a:ext cx="5914209" cy="6595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3"/>
            <p:cNvSpPr txBox="1"/>
            <p:nvPr/>
          </p:nvSpPr>
          <p:spPr>
            <a:xfrm>
              <a:off x="0" y="660267"/>
              <a:ext cx="5914209" cy="6595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2375" lIns="72375" spcFirstLastPara="1" rIns="72375" wrap="square" tIns="723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Garamond"/>
                <a:buNone/>
              </a:pPr>
              <a:r>
                <a:rPr lang="en-US" sz="1900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rPr>
                <a:t>Flashcards for vocabulary: Terms taken from each chapter presented in PowerPoint slides</a:t>
              </a:r>
              <a:endParaRPr/>
            </a:p>
          </p:txBody>
        </p:sp>
        <p:cxnSp>
          <p:nvCxnSpPr>
            <p:cNvPr id="207" name="Google Shape;207;p3"/>
            <p:cNvCxnSpPr/>
            <p:nvPr/>
          </p:nvCxnSpPr>
          <p:spPr>
            <a:xfrm>
              <a:off x="0" y="1319810"/>
              <a:ext cx="5914209" cy="0"/>
            </a:xfrm>
            <a:prstGeom prst="straightConnector1">
              <a:avLst/>
            </a:prstGeom>
            <a:blipFill rotWithShape="1">
              <a:blip r:embed="rId7">
                <a:alphaModFix/>
              </a:blip>
              <a:tile algn="tl" flip="none" tx="0" sx="100000" ty="0" sy="100000"/>
            </a:blipFill>
            <a:ln cap="flat" cmpd="sng" w="9525">
              <a:solidFill>
                <a:srgbClr val="A23930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08" name="Google Shape;208;p3"/>
            <p:cNvSpPr/>
            <p:nvPr/>
          </p:nvSpPr>
          <p:spPr>
            <a:xfrm>
              <a:off x="0" y="1319810"/>
              <a:ext cx="5914209" cy="6595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3"/>
            <p:cNvSpPr txBox="1"/>
            <p:nvPr/>
          </p:nvSpPr>
          <p:spPr>
            <a:xfrm>
              <a:off x="0" y="1319810"/>
              <a:ext cx="5914209" cy="6595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2375" lIns="72375" spcFirstLastPara="1" rIns="72375" wrap="square" tIns="723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Garamond"/>
                <a:buNone/>
              </a:pPr>
              <a:r>
                <a:rPr lang="en-US" sz="1900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rPr>
                <a:t>Mnemonic flashcards for IPA symbols: Clever visual aids to remember unusual symbols </a:t>
              </a:r>
              <a:endParaRPr/>
            </a:p>
          </p:txBody>
        </p:sp>
        <p:cxnSp>
          <p:nvCxnSpPr>
            <p:cNvPr id="210" name="Google Shape;210;p3"/>
            <p:cNvCxnSpPr/>
            <p:nvPr/>
          </p:nvCxnSpPr>
          <p:spPr>
            <a:xfrm>
              <a:off x="0" y="1979353"/>
              <a:ext cx="5914209" cy="0"/>
            </a:xfrm>
            <a:prstGeom prst="straightConnector1">
              <a:avLst/>
            </a:prstGeom>
            <a:blipFill rotWithShape="1">
              <a:blip r:embed="rId8">
                <a:alphaModFix/>
              </a:blip>
              <a:tile algn="tl" flip="none" tx="0" sx="100000" ty="0" sy="100000"/>
            </a:blipFill>
            <a:ln cap="flat" cmpd="sng" w="9525">
              <a:solidFill>
                <a:srgbClr val="D77727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11" name="Google Shape;211;p3"/>
            <p:cNvSpPr/>
            <p:nvPr/>
          </p:nvSpPr>
          <p:spPr>
            <a:xfrm>
              <a:off x="0" y="1979353"/>
              <a:ext cx="5914209" cy="6595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3"/>
            <p:cNvSpPr txBox="1"/>
            <p:nvPr/>
          </p:nvSpPr>
          <p:spPr>
            <a:xfrm>
              <a:off x="0" y="1979353"/>
              <a:ext cx="5914209" cy="6595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2375" lIns="72375" spcFirstLastPara="1" rIns="72375" wrap="square" tIns="723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Garamond"/>
                <a:buNone/>
              </a:pPr>
              <a:r>
                <a:rPr lang="en-US" sz="1900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rPr>
                <a:t>Printable study aids: Student note-taking slides from the instructor PowerPoint presentations for each chapter</a:t>
              </a:r>
              <a:endParaRPr/>
            </a:p>
          </p:txBody>
        </p:sp>
        <p:cxnSp>
          <p:nvCxnSpPr>
            <p:cNvPr id="213" name="Google Shape;213;p3"/>
            <p:cNvCxnSpPr/>
            <p:nvPr/>
          </p:nvCxnSpPr>
          <p:spPr>
            <a:xfrm>
              <a:off x="0" y="2638896"/>
              <a:ext cx="5914209" cy="0"/>
            </a:xfrm>
            <a:prstGeom prst="straightConnector1">
              <a:avLst/>
            </a:prstGeom>
            <a:blipFill rotWithShape="1">
              <a:blip r:embed="rId9">
                <a:alphaModFix/>
              </a:blip>
              <a:tile algn="tl" flip="none" tx="0" sx="100000" ty="0" sy="100000"/>
            </a:blipFill>
            <a:ln cap="flat" cmpd="sng" w="9525">
              <a:solidFill>
                <a:srgbClr val="DDB33E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14" name="Google Shape;214;p3"/>
            <p:cNvSpPr/>
            <p:nvPr/>
          </p:nvSpPr>
          <p:spPr>
            <a:xfrm>
              <a:off x="0" y="2638896"/>
              <a:ext cx="5914209" cy="6595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3"/>
            <p:cNvSpPr txBox="1"/>
            <p:nvPr/>
          </p:nvSpPr>
          <p:spPr>
            <a:xfrm>
              <a:off x="0" y="2638896"/>
              <a:ext cx="5914209" cy="6595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2375" lIns="72375" spcFirstLastPara="1" rIns="72375" wrap="square" tIns="723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ts val="1900"/>
                <a:buFont typeface="Garamond"/>
                <a:buNone/>
              </a:pPr>
              <a:r>
                <a:rPr lang="en-US" sz="1900">
                  <a:solidFill>
                    <a:srgbClr val="C00000"/>
                  </a:solidFill>
                  <a:latin typeface="Garamond"/>
                  <a:ea typeface="Garamond"/>
                  <a:cs typeface="Garamond"/>
                  <a:sym typeface="Garamond"/>
                </a:rPr>
                <a:t>Phonetic transcription readiness quiz: Student-managed quiz</a:t>
              </a:r>
              <a:endParaRPr/>
            </a:p>
          </p:txBody>
        </p:sp>
        <p:cxnSp>
          <p:nvCxnSpPr>
            <p:cNvPr id="216" name="Google Shape;216;p3"/>
            <p:cNvCxnSpPr/>
            <p:nvPr/>
          </p:nvCxnSpPr>
          <p:spPr>
            <a:xfrm>
              <a:off x="0" y="3298440"/>
              <a:ext cx="5914209" cy="0"/>
            </a:xfrm>
            <a:prstGeom prst="straightConnector1">
              <a:avLst/>
            </a:prstGeom>
            <a:blipFill rotWithShape="1">
              <a:blip r:embed="rId5">
                <a:alphaModFix/>
              </a:blip>
              <a:tile algn="tl" flip="none" tx="0" sx="100000" ty="0" sy="100000"/>
            </a:blipFill>
            <a:ln cap="flat" cmpd="sng" w="9525">
              <a:solidFill>
                <a:srgbClr val="39976D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17" name="Google Shape;217;p3"/>
            <p:cNvSpPr/>
            <p:nvPr/>
          </p:nvSpPr>
          <p:spPr>
            <a:xfrm>
              <a:off x="0" y="3298440"/>
              <a:ext cx="5914209" cy="6595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3"/>
            <p:cNvSpPr txBox="1"/>
            <p:nvPr/>
          </p:nvSpPr>
          <p:spPr>
            <a:xfrm>
              <a:off x="0" y="3298440"/>
              <a:ext cx="5914209" cy="6595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2375" lIns="72375" spcFirstLastPara="1" rIns="72375" wrap="square" tIns="723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ts val="1900"/>
                <a:buFont typeface="Garamond"/>
                <a:buNone/>
              </a:pPr>
              <a:r>
                <a:rPr lang="en-US" sz="1900">
                  <a:solidFill>
                    <a:srgbClr val="C00000"/>
                  </a:solidFill>
                  <a:latin typeface="Garamond"/>
                  <a:ea typeface="Garamond"/>
                  <a:cs typeface="Garamond"/>
                  <a:sym typeface="Garamond"/>
                </a:rPr>
                <a:t>Phonetic transcription tutorials: Study lessons to improve readiness skills</a:t>
              </a:r>
              <a:endParaRPr/>
            </a:p>
          </p:txBody>
        </p:sp>
        <p:cxnSp>
          <p:nvCxnSpPr>
            <p:cNvPr id="219" name="Google Shape;219;p3"/>
            <p:cNvCxnSpPr/>
            <p:nvPr/>
          </p:nvCxnSpPr>
          <p:spPr>
            <a:xfrm>
              <a:off x="0" y="3957983"/>
              <a:ext cx="5914209" cy="0"/>
            </a:xfrm>
            <a:prstGeom prst="straightConnector1">
              <a:avLst/>
            </a:prstGeom>
            <a:blipFill rotWithShape="1">
              <a:blip r:embed="rId6">
                <a:alphaModFix/>
              </a:blip>
              <a:tile algn="tl" flip="none" tx="0" sx="100000" ty="0" sy="100000"/>
            </a:blipFill>
            <a:ln cap="flat" cmpd="sng" w="9525">
              <a:solidFill>
                <a:srgbClr val="446E9C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20" name="Google Shape;220;p3"/>
            <p:cNvSpPr/>
            <p:nvPr/>
          </p:nvSpPr>
          <p:spPr>
            <a:xfrm>
              <a:off x="0" y="3957983"/>
              <a:ext cx="5914209" cy="6595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3"/>
            <p:cNvSpPr txBox="1"/>
            <p:nvPr/>
          </p:nvSpPr>
          <p:spPr>
            <a:xfrm>
              <a:off x="0" y="3957983"/>
              <a:ext cx="5914209" cy="6595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2375" lIns="72375" spcFirstLastPara="1" rIns="72375" wrap="square" tIns="723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Garamond"/>
                <a:buNone/>
              </a:pPr>
              <a:r>
                <a:rPr lang="en-US" sz="1900">
                  <a:solidFill>
                    <a:srgbClr val="9900FF"/>
                  </a:solidFill>
                  <a:latin typeface="Garamond"/>
                  <a:ea typeface="Garamond"/>
                  <a:cs typeface="Garamond"/>
                  <a:sym typeface="Garamond"/>
                </a:rPr>
                <a:t>Audio case studies of typical speech development: Brief speech samples, IPA transcriptions, &amp; analyses</a:t>
              </a:r>
              <a:endParaRPr>
                <a:solidFill>
                  <a:srgbClr val="9900FF"/>
                </a:solidFill>
              </a:endParaRPr>
            </a:p>
          </p:txBody>
        </p:sp>
        <p:cxnSp>
          <p:nvCxnSpPr>
            <p:cNvPr id="222" name="Google Shape;222;p3"/>
            <p:cNvCxnSpPr/>
            <p:nvPr/>
          </p:nvCxnSpPr>
          <p:spPr>
            <a:xfrm>
              <a:off x="0" y="4617526"/>
              <a:ext cx="5914209" cy="0"/>
            </a:xfrm>
            <a:prstGeom prst="straightConnector1">
              <a:avLst/>
            </a:prstGeom>
            <a:blipFill rotWithShape="1">
              <a:blip r:embed="rId7">
                <a:alphaModFix/>
              </a:blip>
              <a:tile algn="tl" flip="none" tx="0" sx="100000" ty="0" sy="100000"/>
            </a:blipFill>
            <a:ln cap="flat" cmpd="sng" w="9525">
              <a:solidFill>
                <a:srgbClr val="A23930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23" name="Google Shape;223;p3"/>
            <p:cNvSpPr/>
            <p:nvPr/>
          </p:nvSpPr>
          <p:spPr>
            <a:xfrm>
              <a:off x="0" y="4617526"/>
              <a:ext cx="5914209" cy="6595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3"/>
            <p:cNvSpPr txBox="1"/>
            <p:nvPr/>
          </p:nvSpPr>
          <p:spPr>
            <a:xfrm>
              <a:off x="0" y="4617526"/>
              <a:ext cx="5914209" cy="6595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2375" lIns="72375" spcFirstLastPara="1" rIns="72375" wrap="square" tIns="723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ts val="1900"/>
                <a:buFont typeface="Garamond"/>
                <a:buNone/>
              </a:pPr>
              <a:r>
                <a:rPr lang="en-US" sz="1900">
                  <a:solidFill>
                    <a:srgbClr val="C00000"/>
                  </a:solidFill>
                  <a:latin typeface="Garamond"/>
                  <a:ea typeface="Garamond"/>
                  <a:cs typeface="Garamond"/>
                  <a:sym typeface="Garamond"/>
                </a:rPr>
                <a:t>Video case studies of disordered child speech: Brief speech samples, IPA transcriptions, &amp; analyses</a:t>
              </a:r>
              <a:endParaRPr/>
            </a:p>
          </p:txBody>
        </p:sp>
        <p:cxnSp>
          <p:nvCxnSpPr>
            <p:cNvPr id="225" name="Google Shape;225;p3"/>
            <p:cNvCxnSpPr/>
            <p:nvPr/>
          </p:nvCxnSpPr>
          <p:spPr>
            <a:xfrm>
              <a:off x="0" y="5277069"/>
              <a:ext cx="5914209" cy="0"/>
            </a:xfrm>
            <a:prstGeom prst="straightConnector1">
              <a:avLst/>
            </a:prstGeom>
            <a:blipFill rotWithShape="1">
              <a:blip r:embed="rId8">
                <a:alphaModFix/>
              </a:blip>
              <a:tile algn="tl" flip="none" tx="0" sx="100000" ty="0" sy="100000"/>
            </a:blipFill>
            <a:ln cap="flat" cmpd="sng" w="9525">
              <a:solidFill>
                <a:srgbClr val="D77727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26" name="Google Shape;226;p3"/>
            <p:cNvSpPr/>
            <p:nvPr/>
          </p:nvSpPr>
          <p:spPr>
            <a:xfrm>
              <a:off x="0" y="5277069"/>
              <a:ext cx="5914209" cy="6595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3"/>
            <p:cNvSpPr txBox="1"/>
            <p:nvPr/>
          </p:nvSpPr>
          <p:spPr>
            <a:xfrm>
              <a:off x="0" y="5277069"/>
              <a:ext cx="5914209" cy="6595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2375" lIns="72375" spcFirstLastPara="1" rIns="72375" wrap="square" tIns="723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Garamond"/>
                <a:buNone/>
              </a:pPr>
              <a:r>
                <a:t/>
              </a:r>
              <a:endParaRPr sz="1900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33" name="Google Shape;233;p4"/>
          <p:cNvSpPr/>
          <p:nvPr/>
        </p:nvSpPr>
        <p:spPr>
          <a:xfrm>
            <a:off x="486138" y="496088"/>
            <a:ext cx="3823215" cy="5883295"/>
          </a:xfrm>
          <a:prstGeom prst="rect">
            <a:avLst/>
          </a:prstGeom>
          <a:blipFill rotWithShape="1">
            <a:blip r:embed="rId4">
              <a:alphaModFix/>
            </a:blip>
            <a:tile algn="tl" flip="none" tx="0" sx="100000" ty="0" sy="100000"/>
          </a:blipFill>
          <a:ln>
            <a:noFill/>
          </a:ln>
          <a:effectLst>
            <a:outerShdw blurRad="114300" sx="99000" rotWithShape="0" algn="t" dir="5400000" dist="127000" sy="99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34" name="Google Shape;234;p4"/>
          <p:cNvSpPr/>
          <p:nvPr/>
        </p:nvSpPr>
        <p:spPr>
          <a:xfrm>
            <a:off x="608012" y="609600"/>
            <a:ext cx="3552006" cy="5638800"/>
          </a:xfrm>
          <a:prstGeom prst="rect">
            <a:avLst/>
          </a:prstGeom>
          <a:noFill/>
          <a:ln cap="flat" cmpd="sng" w="158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35" name="Google Shape;235;p4"/>
          <p:cNvSpPr txBox="1"/>
          <p:nvPr>
            <p:ph type="title"/>
          </p:nvPr>
        </p:nvSpPr>
        <p:spPr>
          <a:xfrm>
            <a:off x="807719" y="1055077"/>
            <a:ext cx="3200610" cy="479457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Garamond"/>
              <a:buNone/>
            </a:pPr>
            <a:r>
              <a:rPr lang="en-US">
                <a:solidFill>
                  <a:srgbClr val="C00000"/>
                </a:solidFill>
              </a:rPr>
              <a:t>Phonetic Transcription Readiness Quiz</a:t>
            </a:r>
            <a:endParaRPr/>
          </a:p>
        </p:txBody>
      </p:sp>
      <p:sp>
        <p:nvSpPr>
          <p:cNvPr id="236" name="Google Shape;236;p4"/>
          <p:cNvSpPr/>
          <p:nvPr/>
        </p:nvSpPr>
        <p:spPr>
          <a:xfrm>
            <a:off x="4652053" y="-2"/>
            <a:ext cx="7539947" cy="685800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grpSp>
        <p:nvGrpSpPr>
          <p:cNvPr id="237" name="Google Shape;237;p4"/>
          <p:cNvGrpSpPr/>
          <p:nvPr/>
        </p:nvGrpSpPr>
        <p:grpSpPr>
          <a:xfrm>
            <a:off x="5131868" y="767817"/>
            <a:ext cx="6767858" cy="5945407"/>
            <a:chOff x="0" y="725"/>
            <a:chExt cx="6767858" cy="5945407"/>
          </a:xfrm>
        </p:grpSpPr>
        <p:cxnSp>
          <p:nvCxnSpPr>
            <p:cNvPr id="238" name="Google Shape;238;p4"/>
            <p:cNvCxnSpPr/>
            <p:nvPr/>
          </p:nvCxnSpPr>
          <p:spPr>
            <a:xfrm>
              <a:off x="0" y="725"/>
              <a:ext cx="6767858" cy="0"/>
            </a:xfrm>
            <a:prstGeom prst="straightConnector1">
              <a:avLst/>
            </a:prstGeom>
            <a:blipFill rotWithShape="1">
              <a:blip r:embed="rId5">
                <a:alphaModFix/>
              </a:blip>
              <a:tile algn="tl" flip="none" tx="0" sx="100000" ty="0" sy="100000"/>
            </a:blipFill>
            <a:ln cap="flat" cmpd="sng" w="9525">
              <a:solidFill>
                <a:srgbClr val="39976D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39" name="Google Shape;239;p4"/>
            <p:cNvSpPr/>
            <p:nvPr/>
          </p:nvSpPr>
          <p:spPr>
            <a:xfrm>
              <a:off x="0" y="725"/>
              <a:ext cx="6767858" cy="8493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4"/>
            <p:cNvSpPr txBox="1"/>
            <p:nvPr/>
          </p:nvSpPr>
          <p:spPr>
            <a:xfrm>
              <a:off x="0" y="725"/>
              <a:ext cx="6767858" cy="8493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rPr lang="en-US" sz="1800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rPr>
                <a:t>Discussed on page 16 in the second edition</a:t>
              </a:r>
              <a:endParaRPr/>
            </a:p>
          </p:txBody>
        </p:sp>
        <p:cxnSp>
          <p:nvCxnSpPr>
            <p:cNvPr id="241" name="Google Shape;241;p4"/>
            <p:cNvCxnSpPr/>
            <p:nvPr/>
          </p:nvCxnSpPr>
          <p:spPr>
            <a:xfrm>
              <a:off x="0" y="850069"/>
              <a:ext cx="6767858" cy="0"/>
            </a:xfrm>
            <a:prstGeom prst="straightConnector1">
              <a:avLst/>
            </a:prstGeom>
            <a:blipFill rotWithShape="1">
              <a:blip r:embed="rId6">
                <a:alphaModFix/>
              </a:blip>
              <a:tile algn="tl" flip="none" tx="0" sx="100000" ty="0" sy="100000"/>
            </a:blipFill>
            <a:ln cap="flat" cmpd="sng" w="9525">
              <a:solidFill>
                <a:srgbClr val="446E9C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42" name="Google Shape;242;p4"/>
            <p:cNvSpPr/>
            <p:nvPr/>
          </p:nvSpPr>
          <p:spPr>
            <a:xfrm>
              <a:off x="0" y="850069"/>
              <a:ext cx="6767858" cy="8493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4"/>
            <p:cNvSpPr txBox="1"/>
            <p:nvPr/>
          </p:nvSpPr>
          <p:spPr>
            <a:xfrm>
              <a:off x="0" y="850069"/>
              <a:ext cx="6767858" cy="8493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rPr lang="en-US" sz="1800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rPr>
                <a:t>Multiple choice quiz tests 5 core skills at easy, intermediate, &amp; difficult levels:</a:t>
              </a:r>
              <a:endParaRPr/>
            </a:p>
          </p:txBody>
        </p:sp>
        <p:cxnSp>
          <p:nvCxnSpPr>
            <p:cNvPr id="244" name="Google Shape;244;p4"/>
            <p:cNvCxnSpPr/>
            <p:nvPr/>
          </p:nvCxnSpPr>
          <p:spPr>
            <a:xfrm>
              <a:off x="0" y="1699413"/>
              <a:ext cx="6767858" cy="0"/>
            </a:xfrm>
            <a:prstGeom prst="straightConnector1">
              <a:avLst/>
            </a:prstGeom>
            <a:blipFill rotWithShape="1">
              <a:blip r:embed="rId7">
                <a:alphaModFix/>
              </a:blip>
              <a:tile algn="tl" flip="none" tx="0" sx="100000" ty="0" sy="100000"/>
            </a:blipFill>
            <a:ln cap="flat" cmpd="sng" w="9525">
              <a:solidFill>
                <a:srgbClr val="A23930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45" name="Google Shape;245;p4"/>
            <p:cNvSpPr/>
            <p:nvPr/>
          </p:nvSpPr>
          <p:spPr>
            <a:xfrm>
              <a:off x="0" y="1699413"/>
              <a:ext cx="6767858" cy="8493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4"/>
            <p:cNvSpPr txBox="1"/>
            <p:nvPr/>
          </p:nvSpPr>
          <p:spPr>
            <a:xfrm>
              <a:off x="0" y="1699413"/>
              <a:ext cx="6767858" cy="8493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rPr lang="en-US" sz="1800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rPr>
                <a:t>1. Counting sounds in words.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rPr lang="en-US" sz="1800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rPr>
                <a:t>How many consonant &amp; vowel </a:t>
              </a:r>
              <a:r>
                <a:rPr i="1" lang="en-US" sz="1800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rPr>
                <a:t>sounds</a:t>
              </a:r>
              <a:r>
                <a:rPr lang="en-US" sz="1800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rPr>
                <a:t> are in the word “rainbow?” (5)</a:t>
              </a:r>
              <a:endParaRPr/>
            </a:p>
          </p:txBody>
        </p:sp>
        <p:cxnSp>
          <p:nvCxnSpPr>
            <p:cNvPr id="247" name="Google Shape;247;p4"/>
            <p:cNvCxnSpPr/>
            <p:nvPr/>
          </p:nvCxnSpPr>
          <p:spPr>
            <a:xfrm>
              <a:off x="0" y="2548757"/>
              <a:ext cx="6767858" cy="0"/>
            </a:xfrm>
            <a:prstGeom prst="straightConnector1">
              <a:avLst/>
            </a:prstGeom>
            <a:blipFill rotWithShape="1">
              <a:blip r:embed="rId8">
                <a:alphaModFix/>
              </a:blip>
              <a:tile algn="tl" flip="none" tx="0" sx="100000" ty="0" sy="100000"/>
            </a:blipFill>
            <a:ln cap="flat" cmpd="sng" w="9525">
              <a:solidFill>
                <a:srgbClr val="D77727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48" name="Google Shape;248;p4"/>
            <p:cNvSpPr/>
            <p:nvPr/>
          </p:nvSpPr>
          <p:spPr>
            <a:xfrm>
              <a:off x="0" y="2548757"/>
              <a:ext cx="6767858" cy="8493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4"/>
            <p:cNvSpPr txBox="1"/>
            <p:nvPr/>
          </p:nvSpPr>
          <p:spPr>
            <a:xfrm>
              <a:off x="0" y="2548757"/>
              <a:ext cx="6767858" cy="8493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rPr lang="en-US" sz="1800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rPr>
                <a:t>2. Specifying phonotactic structure of words.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rPr lang="en-US" sz="1800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rPr>
                <a:t>What is the consonant &amp; vowel pattern in the word “rainbow?” (CVCCV)</a:t>
              </a:r>
              <a:endParaRPr/>
            </a:p>
          </p:txBody>
        </p:sp>
        <p:cxnSp>
          <p:nvCxnSpPr>
            <p:cNvPr id="250" name="Google Shape;250;p4"/>
            <p:cNvCxnSpPr/>
            <p:nvPr/>
          </p:nvCxnSpPr>
          <p:spPr>
            <a:xfrm>
              <a:off x="0" y="3398101"/>
              <a:ext cx="6767858" cy="0"/>
            </a:xfrm>
            <a:prstGeom prst="straightConnector1">
              <a:avLst/>
            </a:prstGeom>
            <a:blipFill rotWithShape="1">
              <a:blip r:embed="rId9">
                <a:alphaModFix/>
              </a:blip>
              <a:tile algn="tl" flip="none" tx="0" sx="100000" ty="0" sy="100000"/>
            </a:blipFill>
            <a:ln cap="flat" cmpd="sng" w="9525">
              <a:solidFill>
                <a:srgbClr val="DDB33E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51" name="Google Shape;251;p4"/>
            <p:cNvSpPr/>
            <p:nvPr/>
          </p:nvSpPr>
          <p:spPr>
            <a:xfrm>
              <a:off x="0" y="3398101"/>
              <a:ext cx="6767858" cy="8493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4"/>
            <p:cNvSpPr txBox="1"/>
            <p:nvPr/>
          </p:nvSpPr>
          <p:spPr>
            <a:xfrm>
              <a:off x="0" y="3398101"/>
              <a:ext cx="6767858" cy="8493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rPr lang="en-US" sz="1800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rPr>
                <a:t>3. Specifying number of syllables in words.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rPr lang="en-US" sz="1800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rPr>
                <a:t>How many syllables are in the word “rainbow?” (2)</a:t>
              </a:r>
              <a:endParaRPr/>
            </a:p>
          </p:txBody>
        </p:sp>
        <p:cxnSp>
          <p:nvCxnSpPr>
            <p:cNvPr id="253" name="Google Shape;253;p4"/>
            <p:cNvCxnSpPr/>
            <p:nvPr/>
          </p:nvCxnSpPr>
          <p:spPr>
            <a:xfrm>
              <a:off x="0" y="4247445"/>
              <a:ext cx="6767858" cy="0"/>
            </a:xfrm>
            <a:prstGeom prst="straightConnector1">
              <a:avLst/>
            </a:prstGeom>
            <a:blipFill rotWithShape="1">
              <a:blip r:embed="rId5">
                <a:alphaModFix/>
              </a:blip>
              <a:tile algn="tl" flip="none" tx="0" sx="100000" ty="0" sy="100000"/>
            </a:blipFill>
            <a:ln cap="flat" cmpd="sng" w="9525">
              <a:solidFill>
                <a:srgbClr val="39976D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54" name="Google Shape;254;p4"/>
            <p:cNvSpPr/>
            <p:nvPr/>
          </p:nvSpPr>
          <p:spPr>
            <a:xfrm>
              <a:off x="0" y="4247445"/>
              <a:ext cx="6767858" cy="8493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4"/>
            <p:cNvSpPr txBox="1"/>
            <p:nvPr/>
          </p:nvSpPr>
          <p:spPr>
            <a:xfrm>
              <a:off x="0" y="4247445"/>
              <a:ext cx="6767858" cy="8493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rPr lang="en-US" sz="1800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rPr>
                <a:t>4. Identifying primary stress in words.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rPr lang="en-US" sz="1800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rPr>
                <a:t>Which syllable carries the prominent stress in the word “rainbow?” (first)</a:t>
              </a:r>
              <a:endParaRPr/>
            </a:p>
          </p:txBody>
        </p:sp>
        <p:cxnSp>
          <p:nvCxnSpPr>
            <p:cNvPr id="256" name="Google Shape;256;p4"/>
            <p:cNvCxnSpPr/>
            <p:nvPr/>
          </p:nvCxnSpPr>
          <p:spPr>
            <a:xfrm>
              <a:off x="0" y="5096789"/>
              <a:ext cx="6767858" cy="0"/>
            </a:xfrm>
            <a:prstGeom prst="straightConnector1">
              <a:avLst/>
            </a:prstGeom>
            <a:blipFill rotWithShape="1">
              <a:blip r:embed="rId6">
                <a:alphaModFix/>
              </a:blip>
              <a:tile algn="tl" flip="none" tx="0" sx="100000" ty="0" sy="100000"/>
            </a:blipFill>
            <a:ln cap="flat" cmpd="sng" w="9525">
              <a:solidFill>
                <a:srgbClr val="446E9C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57" name="Google Shape;257;p4"/>
            <p:cNvSpPr/>
            <p:nvPr/>
          </p:nvSpPr>
          <p:spPr>
            <a:xfrm>
              <a:off x="0" y="5096789"/>
              <a:ext cx="6767858" cy="8493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4"/>
            <p:cNvSpPr txBox="1"/>
            <p:nvPr/>
          </p:nvSpPr>
          <p:spPr>
            <a:xfrm>
              <a:off x="0" y="5096789"/>
              <a:ext cx="6767858" cy="8493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rPr lang="en-US" sz="1800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rPr>
                <a:t>5. Specifying stress patterns in words.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aramond"/>
                <a:buNone/>
              </a:pPr>
              <a:r>
                <a:rPr lang="en-US" sz="1800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rPr>
                <a:t>What is the stress pattern in the word “rainbow?” (Sw)</a:t>
              </a: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5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64" name="Google Shape;264;p5"/>
          <p:cNvSpPr/>
          <p:nvPr/>
        </p:nvSpPr>
        <p:spPr>
          <a:xfrm>
            <a:off x="486138" y="496088"/>
            <a:ext cx="3823215" cy="5883295"/>
          </a:xfrm>
          <a:prstGeom prst="rect">
            <a:avLst/>
          </a:prstGeom>
          <a:blipFill rotWithShape="1">
            <a:blip r:embed="rId4">
              <a:alphaModFix/>
            </a:blip>
            <a:tile algn="tl" flip="none" tx="0" sx="100000" ty="0" sy="100000"/>
          </a:blipFill>
          <a:ln>
            <a:noFill/>
          </a:ln>
          <a:effectLst>
            <a:outerShdw blurRad="114300" sx="99000" rotWithShape="0" algn="t" dir="5400000" dist="127000" sy="99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65" name="Google Shape;265;p5"/>
          <p:cNvSpPr/>
          <p:nvPr/>
        </p:nvSpPr>
        <p:spPr>
          <a:xfrm>
            <a:off x="608012" y="609600"/>
            <a:ext cx="3552006" cy="5638800"/>
          </a:xfrm>
          <a:prstGeom prst="rect">
            <a:avLst/>
          </a:prstGeom>
          <a:noFill/>
          <a:ln cap="flat" cmpd="sng" w="158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66" name="Google Shape;266;p5"/>
          <p:cNvSpPr txBox="1"/>
          <p:nvPr>
            <p:ph type="title"/>
          </p:nvPr>
        </p:nvSpPr>
        <p:spPr>
          <a:xfrm>
            <a:off x="807719" y="1055077"/>
            <a:ext cx="3200610" cy="479457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Garamond"/>
              <a:buNone/>
            </a:pPr>
            <a:r>
              <a:rPr lang="en-US">
                <a:solidFill>
                  <a:srgbClr val="C00000"/>
                </a:solidFill>
              </a:rPr>
              <a:t>Phonetic Transcription Tutorials</a:t>
            </a:r>
            <a:endParaRPr/>
          </a:p>
        </p:txBody>
      </p:sp>
      <p:sp>
        <p:nvSpPr>
          <p:cNvPr id="267" name="Google Shape;267;p5"/>
          <p:cNvSpPr/>
          <p:nvPr/>
        </p:nvSpPr>
        <p:spPr>
          <a:xfrm>
            <a:off x="4652053" y="-2"/>
            <a:ext cx="7539947" cy="685800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grpSp>
        <p:nvGrpSpPr>
          <p:cNvPr id="268" name="Google Shape;268;p5"/>
          <p:cNvGrpSpPr/>
          <p:nvPr/>
        </p:nvGrpSpPr>
        <p:grpSpPr>
          <a:xfrm>
            <a:off x="5470072" y="805310"/>
            <a:ext cx="5914209" cy="5247376"/>
            <a:chOff x="0" y="640"/>
            <a:chExt cx="5914209" cy="5247376"/>
          </a:xfrm>
        </p:grpSpPr>
        <p:cxnSp>
          <p:nvCxnSpPr>
            <p:cNvPr id="269" name="Google Shape;269;p5"/>
            <p:cNvCxnSpPr/>
            <p:nvPr/>
          </p:nvCxnSpPr>
          <p:spPr>
            <a:xfrm>
              <a:off x="0" y="640"/>
              <a:ext cx="5914209" cy="0"/>
            </a:xfrm>
            <a:prstGeom prst="straightConnector1">
              <a:avLst/>
            </a:prstGeom>
            <a:blipFill rotWithShape="1">
              <a:blip r:embed="rId5">
                <a:alphaModFix/>
              </a:blip>
              <a:tile algn="tl" flip="none" tx="0" sx="100000" ty="0" sy="100000"/>
            </a:blipFill>
            <a:ln cap="flat" cmpd="sng" w="9525">
              <a:solidFill>
                <a:srgbClr val="39976D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70" name="Google Shape;270;p5"/>
            <p:cNvSpPr/>
            <p:nvPr/>
          </p:nvSpPr>
          <p:spPr>
            <a:xfrm>
              <a:off x="0" y="640"/>
              <a:ext cx="5914209" cy="7496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5"/>
            <p:cNvSpPr txBox="1"/>
            <p:nvPr/>
          </p:nvSpPr>
          <p:spPr>
            <a:xfrm>
              <a:off x="0" y="640"/>
              <a:ext cx="5914209" cy="7496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83800" lIns="83800" spcFirstLastPara="1" rIns="83800" wrap="square" tIns="838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Garamond"/>
                <a:buNone/>
              </a:pPr>
              <a:r>
                <a:rPr lang="en-US" sz="2200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rPr>
                <a:t>Students take the quiz &amp; each of the 5 skill areas is graded</a:t>
              </a:r>
              <a:endParaRPr/>
            </a:p>
          </p:txBody>
        </p:sp>
        <p:cxnSp>
          <p:nvCxnSpPr>
            <p:cNvPr id="272" name="Google Shape;272;p5"/>
            <p:cNvCxnSpPr/>
            <p:nvPr/>
          </p:nvCxnSpPr>
          <p:spPr>
            <a:xfrm>
              <a:off x="0" y="750265"/>
              <a:ext cx="5914209" cy="0"/>
            </a:xfrm>
            <a:prstGeom prst="straightConnector1">
              <a:avLst/>
            </a:prstGeom>
            <a:blipFill rotWithShape="1">
              <a:blip r:embed="rId6">
                <a:alphaModFix/>
              </a:blip>
              <a:tile algn="tl" flip="none" tx="0" sx="100000" ty="0" sy="100000"/>
            </a:blipFill>
            <a:ln cap="flat" cmpd="sng" w="9525">
              <a:solidFill>
                <a:srgbClr val="446E9C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73" name="Google Shape;273;p5"/>
            <p:cNvSpPr/>
            <p:nvPr/>
          </p:nvSpPr>
          <p:spPr>
            <a:xfrm>
              <a:off x="0" y="750265"/>
              <a:ext cx="5914209" cy="7496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5"/>
            <p:cNvSpPr txBox="1"/>
            <p:nvPr/>
          </p:nvSpPr>
          <p:spPr>
            <a:xfrm>
              <a:off x="0" y="750265"/>
              <a:ext cx="5914209" cy="7496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83800" lIns="83800" spcFirstLastPara="1" rIns="83800" wrap="square" tIns="838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Garamond"/>
                <a:buNone/>
              </a:pPr>
              <a:r>
                <a:rPr lang="en-US" sz="2200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rPr>
                <a:t>Weak skill </a:t>
              </a:r>
              <a:r>
                <a:rPr i="1" lang="en-US" sz="2200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rPr>
                <a:t>areas</a:t>
              </a:r>
              <a:r>
                <a:rPr lang="en-US" sz="2200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rPr>
                <a:t> are identified for students</a:t>
              </a:r>
              <a:endParaRPr/>
            </a:p>
          </p:txBody>
        </p:sp>
        <p:cxnSp>
          <p:nvCxnSpPr>
            <p:cNvPr id="275" name="Google Shape;275;p5"/>
            <p:cNvCxnSpPr/>
            <p:nvPr/>
          </p:nvCxnSpPr>
          <p:spPr>
            <a:xfrm>
              <a:off x="0" y="1499890"/>
              <a:ext cx="5914209" cy="0"/>
            </a:xfrm>
            <a:prstGeom prst="straightConnector1">
              <a:avLst/>
            </a:prstGeom>
            <a:blipFill rotWithShape="1">
              <a:blip r:embed="rId7">
                <a:alphaModFix/>
              </a:blip>
              <a:tile algn="tl" flip="none" tx="0" sx="100000" ty="0" sy="100000"/>
            </a:blipFill>
            <a:ln cap="flat" cmpd="sng" w="9525">
              <a:solidFill>
                <a:srgbClr val="A23930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76" name="Google Shape;276;p5"/>
            <p:cNvSpPr/>
            <p:nvPr/>
          </p:nvSpPr>
          <p:spPr>
            <a:xfrm>
              <a:off x="0" y="1499890"/>
              <a:ext cx="5914209" cy="7496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5"/>
            <p:cNvSpPr txBox="1"/>
            <p:nvPr/>
          </p:nvSpPr>
          <p:spPr>
            <a:xfrm>
              <a:off x="0" y="1499890"/>
              <a:ext cx="5914209" cy="7496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83800" lIns="83800" spcFirstLastPara="1" rIns="83800" wrap="square" tIns="838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Garamond"/>
                <a:buNone/>
              </a:pPr>
              <a:r>
                <a:rPr lang="en-US" sz="2200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rPr>
                <a:t>Students can then complete the tutorials for any of the five skills they want to improve</a:t>
              </a:r>
              <a:endParaRPr/>
            </a:p>
          </p:txBody>
        </p:sp>
        <p:cxnSp>
          <p:nvCxnSpPr>
            <p:cNvPr id="278" name="Google Shape;278;p5"/>
            <p:cNvCxnSpPr/>
            <p:nvPr/>
          </p:nvCxnSpPr>
          <p:spPr>
            <a:xfrm>
              <a:off x="0" y="2249515"/>
              <a:ext cx="5914209" cy="0"/>
            </a:xfrm>
            <a:prstGeom prst="straightConnector1">
              <a:avLst/>
            </a:prstGeom>
            <a:blipFill rotWithShape="1">
              <a:blip r:embed="rId8">
                <a:alphaModFix/>
              </a:blip>
              <a:tile algn="tl" flip="none" tx="0" sx="100000" ty="0" sy="100000"/>
            </a:blipFill>
            <a:ln cap="flat" cmpd="sng" w="9525">
              <a:solidFill>
                <a:srgbClr val="D77727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79" name="Google Shape;279;p5"/>
            <p:cNvSpPr/>
            <p:nvPr/>
          </p:nvSpPr>
          <p:spPr>
            <a:xfrm>
              <a:off x="0" y="2249515"/>
              <a:ext cx="5914209" cy="7496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5"/>
            <p:cNvSpPr txBox="1"/>
            <p:nvPr/>
          </p:nvSpPr>
          <p:spPr>
            <a:xfrm>
              <a:off x="0" y="2249515"/>
              <a:ext cx="5914209" cy="7496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83800" lIns="83800" spcFirstLastPara="1" rIns="83800" wrap="square" tIns="838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Garamond"/>
                <a:buNone/>
              </a:pPr>
              <a:r>
                <a:rPr lang="en-US" sz="2200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rPr>
                <a:t>Examples in the tutorials move from easy to intermediate to difficult levels:</a:t>
              </a:r>
              <a:endParaRPr/>
            </a:p>
          </p:txBody>
        </p:sp>
        <p:cxnSp>
          <p:nvCxnSpPr>
            <p:cNvPr id="281" name="Google Shape;281;p5"/>
            <p:cNvCxnSpPr/>
            <p:nvPr/>
          </p:nvCxnSpPr>
          <p:spPr>
            <a:xfrm>
              <a:off x="0" y="2999141"/>
              <a:ext cx="5914209" cy="0"/>
            </a:xfrm>
            <a:prstGeom prst="straightConnector1">
              <a:avLst/>
            </a:prstGeom>
            <a:blipFill rotWithShape="1">
              <a:blip r:embed="rId9">
                <a:alphaModFix/>
              </a:blip>
              <a:tile algn="tl" flip="none" tx="0" sx="100000" ty="0" sy="100000"/>
            </a:blipFill>
            <a:ln cap="flat" cmpd="sng" w="9525">
              <a:solidFill>
                <a:srgbClr val="DDB33E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82" name="Google Shape;282;p5"/>
            <p:cNvSpPr/>
            <p:nvPr/>
          </p:nvSpPr>
          <p:spPr>
            <a:xfrm>
              <a:off x="0" y="2999141"/>
              <a:ext cx="5914209" cy="7496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5"/>
            <p:cNvSpPr txBox="1"/>
            <p:nvPr/>
          </p:nvSpPr>
          <p:spPr>
            <a:xfrm>
              <a:off x="0" y="2999141"/>
              <a:ext cx="5914209" cy="7496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83800" lIns="83800" spcFirstLastPara="1" rIns="83800" wrap="square" tIns="838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Garamond"/>
                <a:buNone/>
              </a:pPr>
              <a:r>
                <a:rPr lang="en-US" sz="2200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rPr>
                <a:t>1. In each skill area, written words are shown, as well as spoken.</a:t>
              </a:r>
              <a:endParaRPr/>
            </a:p>
          </p:txBody>
        </p:sp>
        <p:cxnSp>
          <p:nvCxnSpPr>
            <p:cNvPr id="284" name="Google Shape;284;p5"/>
            <p:cNvCxnSpPr/>
            <p:nvPr/>
          </p:nvCxnSpPr>
          <p:spPr>
            <a:xfrm>
              <a:off x="0" y="3748766"/>
              <a:ext cx="5914209" cy="0"/>
            </a:xfrm>
            <a:prstGeom prst="straightConnector1">
              <a:avLst/>
            </a:prstGeom>
            <a:blipFill rotWithShape="1">
              <a:blip r:embed="rId5">
                <a:alphaModFix/>
              </a:blip>
              <a:tile algn="tl" flip="none" tx="0" sx="100000" ty="0" sy="100000"/>
            </a:blipFill>
            <a:ln cap="flat" cmpd="sng" w="9525">
              <a:solidFill>
                <a:srgbClr val="39976D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85" name="Google Shape;285;p5"/>
            <p:cNvSpPr/>
            <p:nvPr/>
          </p:nvSpPr>
          <p:spPr>
            <a:xfrm>
              <a:off x="0" y="3748766"/>
              <a:ext cx="5914209" cy="7496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5"/>
            <p:cNvSpPr txBox="1"/>
            <p:nvPr/>
          </p:nvSpPr>
          <p:spPr>
            <a:xfrm>
              <a:off x="0" y="3748766"/>
              <a:ext cx="5914209" cy="7496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83800" lIns="83800" spcFirstLastPara="1" rIns="83800" wrap="square" tIns="838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Garamond"/>
                <a:buNone/>
              </a:pPr>
              <a:r>
                <a:rPr lang="en-US" sz="2200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rPr>
                <a:t>2. Students are asked to practice the skill, with examples becoming increasingly more difficult.</a:t>
              </a:r>
              <a:endParaRPr/>
            </a:p>
          </p:txBody>
        </p:sp>
        <p:cxnSp>
          <p:nvCxnSpPr>
            <p:cNvPr id="287" name="Google Shape;287;p5"/>
            <p:cNvCxnSpPr/>
            <p:nvPr/>
          </p:nvCxnSpPr>
          <p:spPr>
            <a:xfrm>
              <a:off x="0" y="4498391"/>
              <a:ext cx="5914209" cy="0"/>
            </a:xfrm>
            <a:prstGeom prst="straightConnector1">
              <a:avLst/>
            </a:prstGeom>
            <a:blipFill rotWithShape="1">
              <a:blip r:embed="rId6">
                <a:alphaModFix/>
              </a:blip>
              <a:tile algn="tl" flip="none" tx="0" sx="100000" ty="0" sy="100000"/>
            </a:blipFill>
            <a:ln cap="flat" cmpd="sng" w="9525">
              <a:solidFill>
                <a:srgbClr val="446E9C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88" name="Google Shape;288;p5"/>
            <p:cNvSpPr/>
            <p:nvPr/>
          </p:nvSpPr>
          <p:spPr>
            <a:xfrm>
              <a:off x="0" y="4498391"/>
              <a:ext cx="5914209" cy="7496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5"/>
            <p:cNvSpPr txBox="1"/>
            <p:nvPr/>
          </p:nvSpPr>
          <p:spPr>
            <a:xfrm>
              <a:off x="0" y="4498391"/>
              <a:ext cx="5914209" cy="7496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83800" lIns="83800" spcFirstLastPara="1" rIns="83800" wrap="square" tIns="838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Garamond"/>
                <a:buNone/>
              </a:pPr>
              <a:r>
                <a:rPr lang="en-US" sz="2200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rPr>
                <a:t>3. Each answer is explained.</a:t>
              </a: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6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96" name="Google Shape;296;p6"/>
          <p:cNvSpPr/>
          <p:nvPr/>
        </p:nvSpPr>
        <p:spPr>
          <a:xfrm>
            <a:off x="486138" y="496088"/>
            <a:ext cx="3823215" cy="5883295"/>
          </a:xfrm>
          <a:prstGeom prst="rect">
            <a:avLst/>
          </a:prstGeom>
          <a:blipFill rotWithShape="1">
            <a:blip r:embed="rId4">
              <a:alphaModFix/>
            </a:blip>
            <a:tile algn="tl" flip="none" tx="0" sx="100000" ty="0" sy="100000"/>
          </a:blipFill>
          <a:ln>
            <a:noFill/>
          </a:ln>
          <a:effectLst>
            <a:outerShdw blurRad="114300" sx="99000" rotWithShape="0" algn="t" dir="5400000" dist="127000" sy="99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97" name="Google Shape;297;p6"/>
          <p:cNvSpPr/>
          <p:nvPr/>
        </p:nvSpPr>
        <p:spPr>
          <a:xfrm>
            <a:off x="608012" y="609600"/>
            <a:ext cx="3552006" cy="5638800"/>
          </a:xfrm>
          <a:prstGeom prst="rect">
            <a:avLst/>
          </a:prstGeom>
          <a:noFill/>
          <a:ln cap="flat" cmpd="sng" w="158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98" name="Google Shape;298;p6"/>
          <p:cNvSpPr txBox="1"/>
          <p:nvPr>
            <p:ph type="title"/>
          </p:nvPr>
        </p:nvSpPr>
        <p:spPr>
          <a:xfrm>
            <a:off x="807719" y="1055077"/>
            <a:ext cx="3200610" cy="479457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Garamond"/>
              <a:buNone/>
            </a:pPr>
            <a:r>
              <a:rPr lang="en-US">
                <a:solidFill>
                  <a:srgbClr val="C00000"/>
                </a:solidFill>
              </a:rPr>
              <a:t>Video</a:t>
            </a:r>
            <a:br>
              <a:rPr lang="en-US">
                <a:solidFill>
                  <a:srgbClr val="C00000"/>
                </a:solidFill>
              </a:rPr>
            </a:br>
            <a:r>
              <a:rPr lang="en-US">
                <a:solidFill>
                  <a:srgbClr val="C00000"/>
                </a:solidFill>
              </a:rPr>
              <a:t>Case Studies of Children with SSD</a:t>
            </a:r>
            <a:endParaRPr/>
          </a:p>
        </p:txBody>
      </p:sp>
      <p:sp>
        <p:nvSpPr>
          <p:cNvPr id="299" name="Google Shape;299;p6"/>
          <p:cNvSpPr/>
          <p:nvPr/>
        </p:nvSpPr>
        <p:spPr>
          <a:xfrm>
            <a:off x="4652053" y="-2"/>
            <a:ext cx="7539947" cy="685800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grpSp>
        <p:nvGrpSpPr>
          <p:cNvPr id="300" name="Google Shape;300;p6"/>
          <p:cNvGrpSpPr/>
          <p:nvPr/>
        </p:nvGrpSpPr>
        <p:grpSpPr>
          <a:xfrm>
            <a:off x="5470072" y="805394"/>
            <a:ext cx="5914209" cy="5932883"/>
            <a:chOff x="0" y="724"/>
            <a:chExt cx="5914209" cy="5932883"/>
          </a:xfrm>
        </p:grpSpPr>
        <p:cxnSp>
          <p:nvCxnSpPr>
            <p:cNvPr id="301" name="Google Shape;301;p6"/>
            <p:cNvCxnSpPr/>
            <p:nvPr/>
          </p:nvCxnSpPr>
          <p:spPr>
            <a:xfrm>
              <a:off x="0" y="724"/>
              <a:ext cx="5914209" cy="0"/>
            </a:xfrm>
            <a:prstGeom prst="straightConnector1">
              <a:avLst/>
            </a:prstGeom>
            <a:blipFill rotWithShape="1">
              <a:blip r:embed="rId5">
                <a:alphaModFix/>
              </a:blip>
              <a:tile algn="tl" flip="none" tx="0" sx="100000" ty="0" sy="100000"/>
            </a:blipFill>
            <a:ln cap="flat" cmpd="sng" w="9525">
              <a:solidFill>
                <a:srgbClr val="39976D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02" name="Google Shape;302;p6"/>
            <p:cNvSpPr/>
            <p:nvPr/>
          </p:nvSpPr>
          <p:spPr>
            <a:xfrm>
              <a:off x="0" y="724"/>
              <a:ext cx="5914209" cy="847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6"/>
            <p:cNvSpPr txBox="1"/>
            <p:nvPr/>
          </p:nvSpPr>
          <p:spPr>
            <a:xfrm>
              <a:off x="0" y="724"/>
              <a:ext cx="5914209" cy="847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Garamond"/>
                <a:buNone/>
              </a:pPr>
              <a:r>
                <a:rPr lang="en-US" sz="1600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rPr>
                <a:t>Introduced on page 220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Garamond"/>
                <a:buNone/>
              </a:pPr>
              <a:r>
                <a:rPr lang="en-US" sz="1600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rPr>
                <a:t>(Audio case studies of developmental errors introduced on page 118)</a:t>
              </a:r>
              <a:endParaRPr/>
            </a:p>
          </p:txBody>
        </p:sp>
        <p:cxnSp>
          <p:nvCxnSpPr>
            <p:cNvPr id="304" name="Google Shape;304;p6"/>
            <p:cNvCxnSpPr/>
            <p:nvPr/>
          </p:nvCxnSpPr>
          <p:spPr>
            <a:xfrm>
              <a:off x="0" y="848279"/>
              <a:ext cx="5914209" cy="0"/>
            </a:xfrm>
            <a:prstGeom prst="straightConnector1">
              <a:avLst/>
            </a:prstGeom>
            <a:blipFill rotWithShape="1">
              <a:blip r:embed="rId6">
                <a:alphaModFix/>
              </a:blip>
              <a:tile algn="tl" flip="none" tx="0" sx="100000" ty="0" sy="100000"/>
            </a:blipFill>
            <a:ln cap="flat" cmpd="sng" w="9525">
              <a:solidFill>
                <a:srgbClr val="446E9C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05" name="Google Shape;305;p6"/>
            <p:cNvSpPr/>
            <p:nvPr/>
          </p:nvSpPr>
          <p:spPr>
            <a:xfrm>
              <a:off x="0" y="848279"/>
              <a:ext cx="5914209" cy="847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6"/>
            <p:cNvSpPr txBox="1"/>
            <p:nvPr/>
          </p:nvSpPr>
          <p:spPr>
            <a:xfrm>
              <a:off x="0" y="848279"/>
              <a:ext cx="5914209" cy="847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Garamond"/>
                <a:buNone/>
              </a:pPr>
              <a:r>
                <a:rPr lang="en-US" sz="1600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rPr>
                <a:t>12 different speech samples from 1-5 minutes long</a:t>
              </a:r>
              <a:endParaRPr/>
            </a:p>
          </p:txBody>
        </p:sp>
        <p:cxnSp>
          <p:nvCxnSpPr>
            <p:cNvPr id="307" name="Google Shape;307;p6"/>
            <p:cNvCxnSpPr/>
            <p:nvPr/>
          </p:nvCxnSpPr>
          <p:spPr>
            <a:xfrm>
              <a:off x="0" y="1695834"/>
              <a:ext cx="5914209" cy="0"/>
            </a:xfrm>
            <a:prstGeom prst="straightConnector1">
              <a:avLst/>
            </a:prstGeom>
            <a:blipFill rotWithShape="1">
              <a:blip r:embed="rId7">
                <a:alphaModFix/>
              </a:blip>
              <a:tile algn="tl" flip="none" tx="0" sx="100000" ty="0" sy="100000"/>
            </a:blipFill>
            <a:ln cap="flat" cmpd="sng" w="9525">
              <a:solidFill>
                <a:srgbClr val="A23930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08" name="Google Shape;308;p6"/>
            <p:cNvSpPr/>
            <p:nvPr/>
          </p:nvSpPr>
          <p:spPr>
            <a:xfrm>
              <a:off x="0" y="1695834"/>
              <a:ext cx="5914209" cy="847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6"/>
            <p:cNvSpPr txBox="1"/>
            <p:nvPr/>
          </p:nvSpPr>
          <p:spPr>
            <a:xfrm>
              <a:off x="0" y="1695834"/>
              <a:ext cx="5914209" cy="847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Garamond"/>
                <a:buNone/>
              </a:pPr>
              <a:r>
                <a:rPr lang="en-US" sz="1600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rPr>
                <a:t>All children exhibit a speech sound disorder &amp; are enrolled in therapy</a:t>
              </a:r>
              <a:endParaRPr/>
            </a:p>
          </p:txBody>
        </p:sp>
        <p:cxnSp>
          <p:nvCxnSpPr>
            <p:cNvPr id="310" name="Google Shape;310;p6"/>
            <p:cNvCxnSpPr/>
            <p:nvPr/>
          </p:nvCxnSpPr>
          <p:spPr>
            <a:xfrm>
              <a:off x="0" y="2543389"/>
              <a:ext cx="5914209" cy="0"/>
            </a:xfrm>
            <a:prstGeom prst="straightConnector1">
              <a:avLst/>
            </a:prstGeom>
            <a:blipFill rotWithShape="1">
              <a:blip r:embed="rId8">
                <a:alphaModFix/>
              </a:blip>
              <a:tile algn="tl" flip="none" tx="0" sx="100000" ty="0" sy="100000"/>
            </a:blipFill>
            <a:ln cap="flat" cmpd="sng" w="9525">
              <a:solidFill>
                <a:srgbClr val="D77727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11" name="Google Shape;311;p6"/>
            <p:cNvSpPr/>
            <p:nvPr/>
          </p:nvSpPr>
          <p:spPr>
            <a:xfrm>
              <a:off x="0" y="2543389"/>
              <a:ext cx="5914209" cy="847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6"/>
            <p:cNvSpPr txBox="1"/>
            <p:nvPr/>
          </p:nvSpPr>
          <p:spPr>
            <a:xfrm>
              <a:off x="0" y="2543389"/>
              <a:ext cx="5914209" cy="847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Garamond"/>
                <a:buNone/>
              </a:pPr>
              <a:r>
                <a:rPr lang="en-US" sz="1600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rPr>
                <a:t>Orthographic transcription of target words is provided for students to phonetically transcribe the child’s actual pronunciation</a:t>
              </a:r>
              <a:endParaRPr/>
            </a:p>
          </p:txBody>
        </p:sp>
        <p:cxnSp>
          <p:nvCxnSpPr>
            <p:cNvPr id="313" name="Google Shape;313;p6"/>
            <p:cNvCxnSpPr/>
            <p:nvPr/>
          </p:nvCxnSpPr>
          <p:spPr>
            <a:xfrm>
              <a:off x="0" y="3390943"/>
              <a:ext cx="5914209" cy="0"/>
            </a:xfrm>
            <a:prstGeom prst="straightConnector1">
              <a:avLst/>
            </a:prstGeom>
            <a:blipFill rotWithShape="1">
              <a:blip r:embed="rId9">
                <a:alphaModFix/>
              </a:blip>
              <a:tile algn="tl" flip="none" tx="0" sx="100000" ty="0" sy="100000"/>
            </a:blipFill>
            <a:ln cap="flat" cmpd="sng" w="9525">
              <a:solidFill>
                <a:srgbClr val="DDB33E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14" name="Google Shape;314;p6"/>
            <p:cNvSpPr/>
            <p:nvPr/>
          </p:nvSpPr>
          <p:spPr>
            <a:xfrm>
              <a:off x="0" y="3390943"/>
              <a:ext cx="5914209" cy="847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6"/>
            <p:cNvSpPr txBox="1"/>
            <p:nvPr/>
          </p:nvSpPr>
          <p:spPr>
            <a:xfrm>
              <a:off x="0" y="3390943"/>
              <a:ext cx="5914209" cy="847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Garamond"/>
                <a:buNone/>
              </a:pPr>
              <a:r>
                <a:rPr lang="en-US" sz="1600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rPr>
                <a:t>Clinical questions are provided to encourage students to analyze the child’s speech errors</a:t>
              </a:r>
              <a:endParaRPr/>
            </a:p>
          </p:txBody>
        </p:sp>
        <p:cxnSp>
          <p:nvCxnSpPr>
            <p:cNvPr id="316" name="Google Shape;316;p6"/>
            <p:cNvCxnSpPr/>
            <p:nvPr/>
          </p:nvCxnSpPr>
          <p:spPr>
            <a:xfrm>
              <a:off x="0" y="4238498"/>
              <a:ext cx="5914209" cy="0"/>
            </a:xfrm>
            <a:prstGeom prst="straightConnector1">
              <a:avLst/>
            </a:prstGeom>
            <a:blipFill rotWithShape="1">
              <a:blip r:embed="rId5">
                <a:alphaModFix/>
              </a:blip>
              <a:tile algn="tl" flip="none" tx="0" sx="100000" ty="0" sy="100000"/>
            </a:blipFill>
            <a:ln cap="flat" cmpd="sng" w="9525">
              <a:solidFill>
                <a:srgbClr val="39976D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17" name="Google Shape;317;p6"/>
            <p:cNvSpPr/>
            <p:nvPr/>
          </p:nvSpPr>
          <p:spPr>
            <a:xfrm>
              <a:off x="0" y="4238498"/>
              <a:ext cx="5914209" cy="847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6"/>
            <p:cNvSpPr txBox="1"/>
            <p:nvPr/>
          </p:nvSpPr>
          <p:spPr>
            <a:xfrm>
              <a:off x="0" y="4238498"/>
              <a:ext cx="5914209" cy="847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Garamond"/>
                <a:buNone/>
              </a:pPr>
              <a:r>
                <a:rPr lang="en-US" sz="1600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rPr>
                <a:t>Our phonetic transcription of target words is provided &amp; our analyses are also provided</a:t>
              </a:r>
              <a:endParaRPr/>
            </a:p>
          </p:txBody>
        </p:sp>
        <p:cxnSp>
          <p:nvCxnSpPr>
            <p:cNvPr id="319" name="Google Shape;319;p6"/>
            <p:cNvCxnSpPr/>
            <p:nvPr/>
          </p:nvCxnSpPr>
          <p:spPr>
            <a:xfrm>
              <a:off x="0" y="5086053"/>
              <a:ext cx="5914209" cy="0"/>
            </a:xfrm>
            <a:prstGeom prst="straightConnector1">
              <a:avLst/>
            </a:prstGeom>
            <a:blipFill rotWithShape="1">
              <a:blip r:embed="rId6">
                <a:alphaModFix/>
              </a:blip>
              <a:tile algn="tl" flip="none" tx="0" sx="100000" ty="0" sy="100000"/>
            </a:blipFill>
            <a:ln cap="flat" cmpd="sng" w="9525">
              <a:solidFill>
                <a:srgbClr val="446E9C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20" name="Google Shape;320;p6"/>
            <p:cNvSpPr/>
            <p:nvPr/>
          </p:nvSpPr>
          <p:spPr>
            <a:xfrm>
              <a:off x="0" y="5086053"/>
              <a:ext cx="5914209" cy="847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6"/>
            <p:cNvSpPr txBox="1"/>
            <p:nvPr/>
          </p:nvSpPr>
          <p:spPr>
            <a:xfrm>
              <a:off x="0" y="5086053"/>
              <a:ext cx="5914209" cy="847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Garamond"/>
                <a:buNone/>
              </a:pPr>
              <a:r>
                <a:rPr lang="en-US" sz="1600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rPr>
                <a:t>We include a table of common child consonant error patterns using the SODA format (Table 7-7) &amp; common vowel phonological processes (Table 8-7)</a:t>
              </a: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27" name="Google Shape;327;p7"/>
          <p:cNvSpPr/>
          <p:nvPr/>
        </p:nvSpPr>
        <p:spPr>
          <a:xfrm>
            <a:off x="324611" y="350556"/>
            <a:ext cx="11542779" cy="6156888"/>
          </a:xfrm>
          <a:prstGeom prst="rect">
            <a:avLst/>
          </a:prstGeom>
          <a:solidFill>
            <a:srgbClr val="FFFFFF"/>
          </a:solidFill>
          <a:ln cap="flat" cmpd="sng" w="254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descr="A close-up of a child's birth certificate&#10;&#10;Description automatically generated" id="328" name="Google Shape;328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4334" y="2001865"/>
            <a:ext cx="5051804" cy="28542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screenshot of a computer error&#10;&#10;Description automatically generated" id="329" name="Google Shape;329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24266" y="1467096"/>
            <a:ext cx="6848907" cy="39238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descr="A list of words with red text&#10;&#10;Description automatically generated" id="335" name="Google Shape;335;p8"/>
          <p:cNvPicPr preferRelativeResize="0"/>
          <p:nvPr/>
        </p:nvPicPr>
        <p:blipFill rotWithShape="1">
          <a:blip r:embed="rId4">
            <a:alphaModFix/>
          </a:blip>
          <a:srcRect b="10808" l="0" r="1" t="0"/>
          <a:stretch/>
        </p:blipFill>
        <p:spPr>
          <a:xfrm>
            <a:off x="486138" y="488137"/>
            <a:ext cx="11227442" cy="5883295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8"/>
          <p:cNvSpPr/>
          <p:nvPr/>
        </p:nvSpPr>
        <p:spPr>
          <a:xfrm>
            <a:off x="608012" y="609600"/>
            <a:ext cx="10972800" cy="5638800"/>
          </a:xfrm>
          <a:prstGeom prst="rect">
            <a:avLst/>
          </a:prstGeom>
          <a:noFill/>
          <a:ln cap="flat" cmpd="sng" w="158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grpSp>
        <p:nvGrpSpPr>
          <p:cNvPr id="337" name="Google Shape;337;p8"/>
          <p:cNvGrpSpPr/>
          <p:nvPr/>
        </p:nvGrpSpPr>
        <p:grpSpPr>
          <a:xfrm>
            <a:off x="0" y="3128956"/>
            <a:ext cx="12234672" cy="658368"/>
            <a:chOff x="-18288" y="3128956"/>
            <a:chExt cx="12234672" cy="658368"/>
          </a:xfrm>
        </p:grpSpPr>
        <p:sp>
          <p:nvSpPr>
            <p:cNvPr id="338" name="Google Shape;338;p8"/>
            <p:cNvSpPr/>
            <p:nvPr/>
          </p:nvSpPr>
          <p:spPr>
            <a:xfrm>
              <a:off x="732303" y="3128956"/>
              <a:ext cx="45720" cy="658368"/>
            </a:xfrm>
            <a:prstGeom prst="roundRect">
              <a:avLst>
                <a:gd fmla="val 50000" name="adj"/>
              </a:avLst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pic>
          <p:nvPicPr>
            <p:cNvPr id="339" name="Google Shape;339;p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-18288" y="3154680"/>
              <a:ext cx="777240" cy="6064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0" name="Google Shape;340;p8"/>
            <p:cNvSpPr/>
            <p:nvPr/>
          </p:nvSpPr>
          <p:spPr>
            <a:xfrm>
              <a:off x="11414377" y="3128956"/>
              <a:ext cx="45720" cy="658368"/>
            </a:xfrm>
            <a:prstGeom prst="roundRect">
              <a:avLst>
                <a:gd fmla="val 50000" name="adj"/>
              </a:avLst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pic>
          <p:nvPicPr>
            <p:cNvPr id="341" name="Google Shape;341;p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 flipH="1">
              <a:off x="11439144" y="3154680"/>
              <a:ext cx="777240" cy="6064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descr="A close-up of a question&#10;&#10;Description automatically generated" id="347" name="Google Shape;347;p9"/>
          <p:cNvPicPr preferRelativeResize="0"/>
          <p:nvPr/>
        </p:nvPicPr>
        <p:blipFill rotWithShape="1">
          <a:blip r:embed="rId4">
            <a:alphaModFix/>
          </a:blip>
          <a:srcRect b="2962" l="0" r="1" t="0"/>
          <a:stretch/>
        </p:blipFill>
        <p:spPr>
          <a:xfrm>
            <a:off x="486138" y="488137"/>
            <a:ext cx="11227442" cy="5883295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9"/>
          <p:cNvSpPr/>
          <p:nvPr/>
        </p:nvSpPr>
        <p:spPr>
          <a:xfrm>
            <a:off x="608012" y="609600"/>
            <a:ext cx="10972800" cy="5638800"/>
          </a:xfrm>
          <a:prstGeom prst="rect">
            <a:avLst/>
          </a:prstGeom>
          <a:noFill/>
          <a:ln cap="flat" cmpd="sng" w="158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grpSp>
        <p:nvGrpSpPr>
          <p:cNvPr id="349" name="Google Shape;349;p9"/>
          <p:cNvGrpSpPr/>
          <p:nvPr/>
        </p:nvGrpSpPr>
        <p:grpSpPr>
          <a:xfrm>
            <a:off x="0" y="3128956"/>
            <a:ext cx="12234672" cy="658368"/>
            <a:chOff x="-18288" y="3128956"/>
            <a:chExt cx="12234672" cy="658368"/>
          </a:xfrm>
        </p:grpSpPr>
        <p:sp>
          <p:nvSpPr>
            <p:cNvPr id="350" name="Google Shape;350;p9"/>
            <p:cNvSpPr/>
            <p:nvPr/>
          </p:nvSpPr>
          <p:spPr>
            <a:xfrm>
              <a:off x="732303" y="3128956"/>
              <a:ext cx="45720" cy="658368"/>
            </a:xfrm>
            <a:prstGeom prst="roundRect">
              <a:avLst>
                <a:gd fmla="val 50000" name="adj"/>
              </a:avLst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pic>
          <p:nvPicPr>
            <p:cNvPr id="351" name="Google Shape;351;p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-18288" y="3154680"/>
              <a:ext cx="777240" cy="6064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2" name="Google Shape;352;p9"/>
            <p:cNvSpPr/>
            <p:nvPr/>
          </p:nvSpPr>
          <p:spPr>
            <a:xfrm>
              <a:off x="11414377" y="3128956"/>
              <a:ext cx="45720" cy="658368"/>
            </a:xfrm>
            <a:prstGeom prst="roundRect">
              <a:avLst>
                <a:gd fmla="val 50000" name="adj"/>
              </a:avLst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Garamond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pic>
          <p:nvPicPr>
            <p:cNvPr id="353" name="Google Shape;353;p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 flipH="1">
              <a:off x="11439144" y="3154680"/>
              <a:ext cx="777240" cy="6064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rganic">
  <a:themeElements>
    <a:clrScheme name="Organic">
      <a:dk1>
        <a:srgbClr val="000000"/>
      </a:dk1>
      <a:lt1>
        <a:srgbClr val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2024-11-10T04:33:32Z</dcterms:created>
  <dc:creator>Jakielski, Kathy</dc:creator>
</cp:coreProperties>
</file>